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7" r:id="rId5"/>
    <p:sldId id="278" r:id="rId6"/>
    <p:sldId id="271" r:id="rId7"/>
    <p:sldId id="276" r:id="rId8"/>
    <p:sldId id="272" r:id="rId9"/>
    <p:sldId id="279"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F312C-C926-F842-9F0D-12BF6BEA5483}"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F312C-C926-F842-9F0D-12BF6BEA5483}"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4/21/20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mrnussbaum.com/battle-breakdown-battle-of-antietam" TargetMode="External"/><Relationship Id="rId4" Type="http://schemas.openxmlformats.org/officeDocument/2006/relationships/hyperlink" Target="https://mrnussbaum.com/the-great-squander-at-the-battle-of-antietam" TargetMode="External"/><Relationship Id="rId5" Type="http://schemas.openxmlformats.org/officeDocument/2006/relationships/hyperlink" Target="https://mrnussbaum.com/i-ll-always-remember-where-i-was-emancipation-proclamation" TargetMode="External"/><Relationship Id="rId6" Type="http://schemas.openxmlformats.org/officeDocument/2006/relationships/hyperlink" Target="https://mrnussbaum.com/battle-of-antietam-correct-me-passage" TargetMode="Externa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s://mrnussbaum.com/battle-of-antietam-sharpsbu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6921" y="661192"/>
            <a:ext cx="6977062" cy="2263774"/>
          </a:xfrm>
        </p:spPr>
        <p:txBody>
          <a:bodyPr>
            <a:normAutofit/>
          </a:bodyPr>
          <a:lstStyle/>
          <a:p>
            <a:r>
              <a:rPr lang="en-US" sz="5400" dirty="0" smtClean="0">
                <a:latin typeface="Mongolian Baiti" charset="0"/>
                <a:ea typeface="Mongolian Baiti" charset="0"/>
                <a:cs typeface="Mongolian Baiti" charset="0"/>
              </a:rPr>
              <a:t>Battle </a:t>
            </a:r>
            <a:r>
              <a:rPr lang="en-US" sz="5400" smtClean="0">
                <a:latin typeface="Mongolian Baiti" charset="0"/>
                <a:ea typeface="Mongolian Baiti" charset="0"/>
                <a:cs typeface="Mongolian Baiti" charset="0"/>
              </a:rPr>
              <a:t>of Antietam</a:t>
            </a:r>
            <a:br>
              <a:rPr lang="en-US" sz="5400" smtClean="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9/17/1862</a:t>
            </a:r>
            <a:endParaRPr lang="en-US" sz="5400"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0" y="3359148"/>
            <a:ext cx="4500563" cy="1178719"/>
          </a:xfrm>
          <a:prstGeom prst="rect">
            <a:avLst/>
          </a:prstGeom>
        </p:spPr>
      </p:pic>
      <p:pic>
        <p:nvPicPr>
          <p:cNvPr id="5" name="Picture 2" descr="attle of Antietam | Summary &amp; Significance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1312065"/>
            <a:ext cx="5916423" cy="409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Antietam and the Emancipation Proclamation on </a:t>
            </a:r>
            <a:r>
              <a:rPr lang="en-US" dirty="0" err="1" smtClean="0">
                <a:latin typeface="Mongolian Baiti" charset="0"/>
                <a:ea typeface="Mongolian Baiti" charset="0"/>
                <a:cs typeface="Mongolian Baiti" charset="0"/>
              </a:rPr>
              <a:t>MrNussbaum.com</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786438" y="1508122"/>
            <a:ext cx="6272212" cy="4149727"/>
          </a:xfrm>
        </p:spPr>
        <p:txBody>
          <a:bodyPr>
            <a:normAutofit fontScale="70000" lnSpcReduction="20000"/>
          </a:bodyPr>
          <a:lstStyle/>
          <a:p>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I have tons of free printable and online activities available at:</a:t>
            </a:r>
          </a:p>
          <a:p>
            <a:endParaRPr lang="en-US" dirty="0">
              <a:latin typeface="Mongolian Baiti" charset="0"/>
              <a:ea typeface="Mongolian Baiti" charset="0"/>
              <a:cs typeface="Mongolian Baiti" charset="0"/>
            </a:endParaRPr>
          </a:p>
          <a:p>
            <a:pPr marL="0" indent="0">
              <a:buNone/>
            </a:pPr>
            <a:r>
              <a:rPr lang="en-US" dirty="0">
                <a:hlinkClick r:id="rId2"/>
              </a:rPr>
              <a:t>https://</a:t>
            </a:r>
            <a:r>
              <a:rPr lang="en-US" dirty="0" smtClean="0">
                <a:hlinkClick r:id="rId2"/>
              </a:rPr>
              <a:t>mrnussbaum.com/battle-of-antietam-sharpsburg</a:t>
            </a:r>
            <a:endParaRPr lang="en-US" dirty="0" smtClean="0"/>
          </a:p>
          <a:p>
            <a:pPr marL="0" indent="0">
              <a:buNone/>
            </a:pPr>
            <a:endParaRPr lang="en-US" dirty="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Make sure you complete:</a:t>
            </a:r>
          </a:p>
          <a:p>
            <a:pPr marL="0" indent="0">
              <a:buNone/>
            </a:pPr>
            <a:r>
              <a:rPr lang="en-US" dirty="0">
                <a:latin typeface="Mongolian Baiti" charset="0"/>
                <a:ea typeface="Mongolian Baiti" charset="0"/>
                <a:cs typeface="Mongolian Baiti" charset="0"/>
              </a:rPr>
              <a:t> </a:t>
            </a:r>
            <a:r>
              <a:rPr lang="en-US" dirty="0" smtClean="0">
                <a:latin typeface="Mongolian Baiti" charset="0"/>
                <a:ea typeface="Mongolian Baiti" charset="0"/>
                <a:cs typeface="Mongolian Baiti" charset="0"/>
              </a:rPr>
              <a:t>  </a:t>
            </a:r>
            <a:r>
              <a:rPr lang="en-US" dirty="0" smtClean="0">
                <a:latin typeface="Mongolian Baiti" charset="0"/>
                <a:ea typeface="Mongolian Baiti" charset="0"/>
                <a:cs typeface="Mongolian Baiti" charset="0"/>
                <a:hlinkClick r:id="rId3"/>
              </a:rPr>
              <a:t>Antietam Battle Breakdown</a:t>
            </a:r>
            <a:endParaRPr lang="en-US" dirty="0" smtClean="0">
              <a:latin typeface="Mongolian Baiti" charset="0"/>
              <a:ea typeface="Mongolian Baiti" charset="0"/>
              <a:cs typeface="Mongolian Baiti" charset="0"/>
            </a:endParaRPr>
          </a:p>
          <a:p>
            <a:pPr marL="0" indent="0">
              <a:buNone/>
            </a:pPr>
            <a:r>
              <a:rPr lang="en-US" dirty="0" smtClean="0">
                <a:latin typeface="Mongolian Baiti" charset="0"/>
                <a:ea typeface="Mongolian Baiti" charset="0"/>
                <a:cs typeface="Mongolian Baiti" charset="0"/>
                <a:hlinkClick r:id="rId4"/>
              </a:rPr>
              <a:t>   “The Great Squander”</a:t>
            </a:r>
            <a:endParaRPr lang="en-US" dirty="0" smtClean="0">
              <a:latin typeface="Mongolian Baiti" charset="0"/>
              <a:ea typeface="Mongolian Baiti" charset="0"/>
              <a:cs typeface="Mongolian Baiti" charset="0"/>
            </a:endParaRPr>
          </a:p>
          <a:p>
            <a:pPr marL="0" indent="0">
              <a:buNone/>
            </a:pPr>
            <a:r>
              <a:rPr lang="en-US" dirty="0" smtClean="0">
                <a:latin typeface="Mongolian Baiti" charset="0"/>
                <a:ea typeface="Mongolian Baiti" charset="0"/>
                <a:cs typeface="Mongolian Baiti" charset="0"/>
              </a:rPr>
              <a:t>   “</a:t>
            </a:r>
            <a:r>
              <a:rPr lang="en-US" dirty="0" smtClean="0">
                <a:latin typeface="Mongolian Baiti" charset="0"/>
                <a:ea typeface="Mongolian Baiti" charset="0"/>
                <a:cs typeface="Mongolian Baiti" charset="0"/>
                <a:hlinkClick r:id="rId5"/>
              </a:rPr>
              <a:t>I’ll Always Remember Where I was” </a:t>
            </a:r>
            <a:endParaRPr lang="en-US" dirty="0" smtClean="0">
              <a:latin typeface="Mongolian Baiti" charset="0"/>
              <a:ea typeface="Mongolian Baiti" charset="0"/>
              <a:cs typeface="Mongolian Baiti" charset="0"/>
            </a:endParaRPr>
          </a:p>
          <a:p>
            <a:pPr marL="0" indent="0">
              <a:buNone/>
            </a:pPr>
            <a:r>
              <a:rPr lang="en-US" dirty="0">
                <a:latin typeface="Mongolian Baiti" charset="0"/>
                <a:ea typeface="Mongolian Baiti" charset="0"/>
                <a:cs typeface="Mongolian Baiti" charset="0"/>
              </a:rPr>
              <a:t> </a:t>
            </a:r>
            <a:r>
              <a:rPr lang="en-US" dirty="0" smtClean="0">
                <a:latin typeface="Mongolian Baiti" charset="0"/>
                <a:ea typeface="Mongolian Baiti" charset="0"/>
                <a:cs typeface="Mongolian Baiti" charset="0"/>
              </a:rPr>
              <a:t>  </a:t>
            </a:r>
            <a:r>
              <a:rPr lang="en-US" dirty="0" smtClean="0">
                <a:latin typeface="Mongolian Baiti" charset="0"/>
                <a:ea typeface="Mongolian Baiti" charset="0"/>
                <a:cs typeface="Mongolian Baiti" charset="0"/>
                <a:hlinkClick r:id="rId6"/>
              </a:rPr>
              <a:t>Antietam Correct-me Passage</a:t>
            </a:r>
            <a:endParaRPr lang="en-US" dirty="0" smtClean="0">
              <a:latin typeface="Mongolian Baiti" charset="0"/>
              <a:ea typeface="Mongolian Baiti" charset="0"/>
              <a:cs typeface="Mongolian Baiti" charset="0"/>
            </a:endParaRPr>
          </a:p>
          <a:p>
            <a:pPr marL="0" indent="0" algn="ctr">
              <a:buNone/>
            </a:pPr>
            <a:endParaRPr lang="en-US" sz="1800" b="1" dirty="0">
              <a:latin typeface="Mongolian Baiti" charset="0"/>
              <a:ea typeface="Mongolian Baiti" charset="0"/>
              <a:cs typeface="Mongolian Baiti" charset="0"/>
            </a:endParaRPr>
          </a:p>
          <a:p>
            <a:pPr marL="0" indent="0">
              <a:buNone/>
            </a:pPr>
            <a:r>
              <a:rPr lang="en-US" sz="1800" b="1" dirty="0" smtClean="0">
                <a:latin typeface="Mongolian Baiti" charset="0"/>
                <a:ea typeface="Mongolian Baiti" charset="0"/>
                <a:cs typeface="Mongolian Baiti" charset="0"/>
              </a:rPr>
              <a:t>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2050" name="Picture 2" descr="attle of Antietam | Summary &amp; Significance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 y="1935160"/>
            <a:ext cx="47625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3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Where are we in the path to Civil War?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p:txBody>
          <a:bodyPr>
            <a:normAutofit/>
          </a:bodyPr>
          <a:lstStyle/>
          <a:p>
            <a:r>
              <a:rPr lang="en-US" dirty="0" smtClean="0">
                <a:latin typeface="Mongolian Baiti" charset="0"/>
                <a:ea typeface="Mongolian Baiti" charset="0"/>
                <a:cs typeface="Mongolian Baiti" charset="0"/>
              </a:rPr>
              <a:t>Union forces under Ulysses S. Grant have scored major victories in the “Western Theater” at Forts Henry and </a:t>
            </a:r>
            <a:r>
              <a:rPr lang="en-US" dirty="0" err="1" smtClean="0">
                <a:latin typeface="Mongolian Baiti" charset="0"/>
                <a:ea typeface="Mongolian Baiti" charset="0"/>
                <a:cs typeface="Mongolian Baiti" charset="0"/>
              </a:rPr>
              <a:t>Donelson</a:t>
            </a:r>
            <a:r>
              <a:rPr lang="en-US" dirty="0" smtClean="0">
                <a:latin typeface="Mongolian Baiti" charset="0"/>
                <a:ea typeface="Mongolian Baiti" charset="0"/>
                <a:cs typeface="Mongolian Baiti" charset="0"/>
              </a:rPr>
              <a:t> and Shiloh in middle and western Tennessee. Most of </a:t>
            </a:r>
            <a:r>
              <a:rPr lang="en-US" smtClean="0">
                <a:latin typeface="Mongolian Baiti" charset="0"/>
                <a:ea typeface="Mongolian Baiti" charset="0"/>
                <a:cs typeface="Mongolian Baiti" charset="0"/>
              </a:rPr>
              <a:t>Tennessee is </a:t>
            </a:r>
            <a:r>
              <a:rPr lang="en-US" dirty="0" smtClean="0">
                <a:latin typeface="Mongolian Baiti" charset="0"/>
                <a:ea typeface="Mongolian Baiti" charset="0"/>
                <a:cs typeface="Mongolian Baiti" charset="0"/>
              </a:rPr>
              <a:t>already in Union control. </a:t>
            </a:r>
          </a:p>
          <a:p>
            <a:r>
              <a:rPr lang="en-US" dirty="0" smtClean="0">
                <a:latin typeface="Mongolian Baiti" charset="0"/>
                <a:ea typeface="Mongolian Baiti" charset="0"/>
                <a:cs typeface="Mongolian Baiti" charset="0"/>
              </a:rPr>
              <a:t>In Virginia, Confederate forces under Robert E. Lee and Stonewall Jackson had defeated the Union army at the Second Battle of Bull Run. Lee, buoyed in confidence by the decisive victory, thought foreign recognition could now be achieved with success in Union territory.</a:t>
            </a:r>
          </a:p>
          <a:p>
            <a:pPr marL="0" indent="0" algn="ctr">
              <a:buNone/>
            </a:pPr>
            <a:r>
              <a:rPr lang="en-US" b="1" u="sng" dirty="0" smtClean="0">
                <a:latin typeface="Mongolian Baiti" charset="0"/>
                <a:ea typeface="Mongolian Baiti" charset="0"/>
                <a:cs typeface="Mongolian Baiti" charset="0"/>
              </a:rPr>
              <a:t>We Start in September, 1862. </a:t>
            </a: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September 1862</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3"/>
            <a:ext cx="6700839" cy="3959966"/>
          </a:xfrm>
        </p:spPr>
        <p:txBody>
          <a:bodyPr>
            <a:normAutofit/>
          </a:bodyPr>
          <a:lstStyle/>
          <a:p>
            <a:r>
              <a:rPr lang="en-US" dirty="0" smtClean="0">
                <a:latin typeface="Mongolian Baiti" charset="0"/>
                <a:ea typeface="Mongolian Baiti" charset="0"/>
                <a:cs typeface="Mongolian Baiti" charset="0"/>
              </a:rPr>
              <a:t>Lee’s Army of Northern Virginia crosses the Potomac River into Maryland.</a:t>
            </a:r>
          </a:p>
          <a:p>
            <a:r>
              <a:rPr lang="en-US" dirty="0" smtClean="0">
                <a:latin typeface="Mongolian Baiti" charset="0"/>
                <a:ea typeface="Mongolian Baiti" charset="0"/>
                <a:cs typeface="Mongolian Baiti" charset="0"/>
              </a:rPr>
              <a:t>Lee believes that he and his army will be regarded as heroes in Maryland, and that eager farm boys from the state’s countryside will rush to swell his ranks.</a:t>
            </a:r>
          </a:p>
          <a:p>
            <a:r>
              <a:rPr lang="en-US" dirty="0" smtClean="0">
                <a:latin typeface="Mongolian Baiti" charset="0"/>
                <a:ea typeface="Mongolian Baiti" charset="0"/>
                <a:cs typeface="Mongolian Baiti" charset="0"/>
              </a:rPr>
              <a:t>Lee’s assumption, however, is flawed. Much of western Maryland was against secession and sided with the United States.</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6" name="Picture 2" descr="aufax presses forward with renaming process for Springfiel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7" y="1508123"/>
            <a:ext cx="4987421"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Union Army</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fontScale="92500" lnSpcReduction="10000"/>
          </a:bodyPr>
          <a:lstStyle/>
          <a:p>
            <a:r>
              <a:rPr lang="en-US" dirty="0" smtClean="0">
                <a:latin typeface="Mongolian Baiti" charset="0"/>
                <a:ea typeface="Mongolian Baiti" charset="0"/>
                <a:cs typeface="Mongolian Baiti" charset="0"/>
              </a:rPr>
              <a:t>Union forces were under the command of General George B. McClellan. </a:t>
            </a:r>
          </a:p>
          <a:p>
            <a:r>
              <a:rPr lang="en-US" dirty="0" smtClean="0">
                <a:latin typeface="Mongolian Baiti" charset="0"/>
                <a:ea typeface="Mongolian Baiti" charset="0"/>
                <a:cs typeface="Mongolian Baiti" charset="0"/>
              </a:rPr>
              <a:t>While he was beloved by his men, he had developed a reputation for inaction and indecision. </a:t>
            </a:r>
          </a:p>
          <a:p>
            <a:r>
              <a:rPr lang="en-US" dirty="0" smtClean="0">
                <a:latin typeface="Mongolian Baiti" charset="0"/>
                <a:ea typeface="Mongolian Baiti" charset="0"/>
                <a:cs typeface="Mongolian Baiti" charset="0"/>
              </a:rPr>
              <a:t>Prior to the fighting, McClellan was presented with intelligence that suggested Confederate forces were split, leaving Lee’s army vulnerable. McClellan dismissed the intelligence and squandered a major advantage.</a:t>
            </a:r>
          </a:p>
          <a:p>
            <a:r>
              <a:rPr lang="en-US" dirty="0" smtClean="0">
                <a:latin typeface="Mongolian Baiti" charset="0"/>
                <a:ea typeface="Mongolian Baiti" charset="0"/>
                <a:cs typeface="Mongolian Baiti" charset="0"/>
              </a:rPr>
              <a:t>McClellan’s forces follow the Confederates from Virginia into Maryland, setting the stage for a major engagement.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2050" name="Picture 2" descr="eorge B. McClellan | American Battlefield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508123"/>
            <a:ext cx="46672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6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What was at stake?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a:bodyPr>
          <a:lstStyle/>
          <a:p>
            <a:pPr>
              <a:buFont typeface="Arial" charset="0"/>
              <a:buChar char="•"/>
            </a:pPr>
            <a:r>
              <a:rPr lang="en-US" dirty="0" smtClean="0">
                <a:latin typeface="Mongolian Baiti" charset="0"/>
                <a:ea typeface="Mongolian Baiti" charset="0"/>
                <a:cs typeface="Mongolian Baiti" charset="0"/>
              </a:rPr>
              <a:t>For the Confederate Army, a victory at Antietam could lead to foreign recognition and military help from European powers.</a:t>
            </a:r>
          </a:p>
          <a:p>
            <a:pPr>
              <a:buFont typeface="Arial" charset="0"/>
              <a:buChar char="•"/>
            </a:pPr>
            <a:r>
              <a:rPr lang="en-US" dirty="0" smtClean="0">
                <a:latin typeface="Mongolian Baiti" charset="0"/>
                <a:ea typeface="Mongolian Baiti" charset="0"/>
                <a:cs typeface="Mongolian Baiti" charset="0"/>
              </a:rPr>
              <a:t>For the Union, a Confederate victory could lead to further attacks on northern cities and war against European powers who would join forces with the Confederacy.</a:t>
            </a:r>
          </a:p>
          <a:p>
            <a:pPr>
              <a:buFont typeface="Arial" charset="0"/>
              <a:buChar char="•"/>
            </a:pPr>
            <a:r>
              <a:rPr lang="en-US" dirty="0" smtClean="0">
                <a:latin typeface="Mongolian Baiti" charset="0"/>
                <a:ea typeface="Mongolian Baiti" charset="0"/>
                <a:cs typeface="Mongolian Baiti" charset="0"/>
              </a:rPr>
              <a:t>A victory could improve sagging morale and to at least one major decision (stay tuned). </a:t>
            </a:r>
          </a:p>
          <a:p>
            <a:pPr marL="0" indent="0">
              <a:buNone/>
            </a:pPr>
            <a:endParaRPr lang="en-US" dirty="0" smtClean="0">
              <a:latin typeface="Mongolian Baiti" charset="0"/>
              <a:ea typeface="Mongolian Baiti" charset="0"/>
              <a:cs typeface="Mongolian Baiti" charset="0"/>
            </a:endParaRPr>
          </a:p>
        </p:txBody>
      </p:sp>
      <p:pic>
        <p:nvPicPr>
          <p:cNvPr id="3074" name="Picture 2" descr="unker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8775"/>
            <a:ext cx="44958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9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What happened?</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6000750" y="1508123"/>
            <a:ext cx="5843587" cy="3635377"/>
          </a:xfrm>
        </p:spPr>
        <p:txBody>
          <a:bodyPr>
            <a:normAutofit fontScale="92500"/>
          </a:bodyPr>
          <a:lstStyle/>
          <a:p>
            <a:r>
              <a:rPr lang="en-US" dirty="0" smtClean="0">
                <a:latin typeface="Mongolian Baiti" charset="0"/>
                <a:ea typeface="Mongolian Baiti" charset="0"/>
                <a:cs typeface="Mongolian Baiti" charset="0"/>
              </a:rPr>
              <a:t>Fighting between the two armies began early on the morning of September 17</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a:t>
            </a:r>
          </a:p>
          <a:p>
            <a:r>
              <a:rPr lang="en-US" dirty="0" smtClean="0">
                <a:latin typeface="Mongolian Baiti" charset="0"/>
                <a:ea typeface="Mongolian Baiti" charset="0"/>
                <a:cs typeface="Mongolian Baiti" charset="0"/>
              </a:rPr>
              <a:t>The two sides initially fought over control of the high ground near the Dunker Church (see picture).</a:t>
            </a:r>
          </a:p>
          <a:p>
            <a:r>
              <a:rPr lang="en-US" dirty="0" smtClean="0">
                <a:latin typeface="Mongolian Baiti" charset="0"/>
                <a:ea typeface="Mongolian Baiti" charset="0"/>
                <a:cs typeface="Mongolian Baiti" charset="0"/>
              </a:rPr>
              <a:t>The fighting was vicious and included hand-to-hand combat. By 12:00, there were over 13,000 casualties.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8200" name="Picture 8" descr="attle of Bull Run provided a surprising start to the bloody Civi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8" y="1508123"/>
            <a:ext cx="5741452" cy="40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6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The Afternoon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6000750" y="1508123"/>
            <a:ext cx="5972175" cy="4606927"/>
          </a:xfrm>
        </p:spPr>
        <p:txBody>
          <a:bodyPr>
            <a:normAutofit/>
          </a:bodyPr>
          <a:lstStyle/>
          <a:p>
            <a:r>
              <a:rPr lang="en-US" dirty="0" smtClean="0">
                <a:latin typeface="Mongolian Baiti" charset="0"/>
                <a:ea typeface="Mongolian Baiti" charset="0"/>
                <a:cs typeface="Mongolian Baiti" charset="0"/>
              </a:rPr>
              <a:t>In the afternoon, fighting shifted to an old sunken road that would soon be referred to as “Bloody Lane.” Over 5,600 casualties would be reported here.</a:t>
            </a:r>
          </a:p>
          <a:p>
            <a:r>
              <a:rPr lang="en-US" dirty="0" smtClean="0">
                <a:latin typeface="Mongolian Baiti" charset="0"/>
                <a:ea typeface="Mongolian Baiti" charset="0"/>
                <a:cs typeface="Mongolian Baiti" charset="0"/>
              </a:rPr>
              <a:t>Fighting eventually moved to a bridge that spanned Antietam Creek that would eventually be called Burnside’s Bridge. Union forces finally crossed after three attempts, but suffered unthinkable casualties as a result.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4100" name="Picture 4" descr="urnside's Bridge Overlooking Antietam Cr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643063"/>
            <a:ext cx="5277556"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5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The Result</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786438" y="1508123"/>
            <a:ext cx="5943600" cy="4077824"/>
          </a:xfrm>
        </p:spPr>
        <p:txBody>
          <a:bodyPr>
            <a:normAutofit fontScale="92500" lnSpcReduction="10000"/>
          </a:bodyPr>
          <a:lstStyle/>
          <a:p>
            <a:r>
              <a:rPr lang="en-US" dirty="0" smtClean="0">
                <a:latin typeface="Mongolian Baiti" charset="0"/>
                <a:ea typeface="Mongolian Baiti" charset="0"/>
                <a:cs typeface="Mongolian Baiti" charset="0"/>
              </a:rPr>
              <a:t>As the day transitioned to night, it was clear there would be no winner. </a:t>
            </a:r>
          </a:p>
          <a:p>
            <a:r>
              <a:rPr lang="en-US" dirty="0" smtClean="0">
                <a:latin typeface="Mongolian Baiti" charset="0"/>
                <a:ea typeface="Mongolian Baiti" charset="0"/>
                <a:cs typeface="Mongolian Baiti" charset="0"/>
              </a:rPr>
              <a:t>The Battle of Antietam was the bloodiest one-day battle in American history, with over 22,000 casualties.  </a:t>
            </a:r>
          </a:p>
          <a:p>
            <a:r>
              <a:rPr lang="en-US" dirty="0" smtClean="0">
                <a:latin typeface="Mongolian Baiti" charset="0"/>
                <a:ea typeface="Mongolian Baiti" charset="0"/>
                <a:cs typeface="Mongolian Baiti" charset="0"/>
              </a:rPr>
              <a:t>On September 18</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when it was clear Union forces would not launch additional attacks, a truce was called so both sides could attend to their dead and wounded. </a:t>
            </a:r>
          </a:p>
          <a:p>
            <a:r>
              <a:rPr lang="en-US" dirty="0" smtClean="0">
                <a:latin typeface="Mongolian Baiti" charset="0"/>
                <a:ea typeface="Mongolian Baiti" charset="0"/>
                <a:cs typeface="Mongolian Baiti" charset="0"/>
              </a:rPr>
              <a:t>That night, Confederate forces retreated to Virginia; their objective unfulfilled.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5122" name="Picture 2" descr="attle of Antieta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62" y="1508123"/>
            <a:ext cx="5223388" cy="364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9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The </a:t>
            </a:r>
            <a:r>
              <a:rPr lang="en-US" dirty="0" smtClean="0">
                <a:latin typeface="Mongolian Baiti" charset="0"/>
                <a:ea typeface="Mongolian Baiti" charset="0"/>
                <a:cs typeface="Mongolian Baiti" charset="0"/>
              </a:rPr>
              <a:t>Effect</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786438" y="1508123"/>
            <a:ext cx="5943600" cy="4077824"/>
          </a:xfrm>
        </p:spPr>
        <p:txBody>
          <a:bodyPr>
            <a:normAutofit/>
          </a:bodyPr>
          <a:lstStyle/>
          <a:p>
            <a:r>
              <a:rPr lang="en-US" dirty="0" smtClean="0">
                <a:latin typeface="Mongolian Baiti" charset="0"/>
                <a:ea typeface="Mongolian Baiti" charset="0"/>
                <a:cs typeface="Mongolian Baiti" charset="0"/>
              </a:rPr>
              <a:t>The Battle of Antietam was a crucial battle in the Union war strategy.</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Five days after th</a:t>
            </a:r>
            <a:r>
              <a:rPr lang="en-US" dirty="0" smtClean="0">
                <a:latin typeface="Mongolian Baiti" charset="0"/>
                <a:ea typeface="Mongolian Baiti" charset="0"/>
                <a:cs typeface="Mongolian Baiti" charset="0"/>
              </a:rPr>
              <a:t>e battle, President Lincoln issued the Emancipation Proclamation, freeing all slaves in “enemy territory.”</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The goals of the war now included both preservation of the Union and now a permanent end to slavery. </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6" name="Picture 2" descr="mancipation procla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83" y="1508123"/>
            <a:ext cx="5546555" cy="395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32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9175</TotalTime>
  <Words>637</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Mongolian Baiti</vt:lpstr>
      <vt:lpstr>Arial</vt:lpstr>
      <vt:lpstr>Office Theme</vt:lpstr>
      <vt:lpstr>Battle of Antietam 9/17/1862</vt:lpstr>
      <vt:lpstr>Where are we in the path to Civil War? </vt:lpstr>
      <vt:lpstr>September 1862</vt:lpstr>
      <vt:lpstr>Union Army</vt:lpstr>
      <vt:lpstr>What was at stake?</vt:lpstr>
      <vt:lpstr>What happened?</vt:lpstr>
      <vt:lpstr>The Afternoon</vt:lpstr>
      <vt:lpstr>The Result</vt:lpstr>
      <vt:lpstr>The Effect</vt:lpstr>
      <vt:lpstr>Antietam and the Emancipation Proclamation on MrNussbaum.com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Microsoft Office User</cp:lastModifiedBy>
  <cp:revision>44</cp:revision>
  <dcterms:created xsi:type="dcterms:W3CDTF">2020-04-02T11:41:42Z</dcterms:created>
  <dcterms:modified xsi:type="dcterms:W3CDTF">2020-04-21T13:44:28Z</dcterms:modified>
</cp:coreProperties>
</file>