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5F312C-C926-F842-9F0D-12BF6BEA5483}"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44026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5F312C-C926-F842-9F0D-12BF6BEA5483}"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97159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5F312C-C926-F842-9F0D-12BF6BEA5483}"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0166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5F312C-C926-F842-9F0D-12BF6BEA5483}"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213567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5F312C-C926-F842-9F0D-12BF6BEA5483}"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84059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5F312C-C926-F842-9F0D-12BF6BEA5483}"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41933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5F312C-C926-F842-9F0D-12BF6BEA5483}" type="datetimeFigureOut">
              <a:rPr lang="en-US" smtClean="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95163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5F312C-C926-F842-9F0D-12BF6BEA5483}" type="datetimeFigureOut">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46425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F312C-C926-F842-9F0D-12BF6BEA5483}" type="datetimeFigureOut">
              <a:rPr lang="en-US" smtClean="0"/>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91453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5F312C-C926-F842-9F0D-12BF6BEA5483}"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05938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5F312C-C926-F842-9F0D-12BF6BEA5483}"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28716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F312C-C926-F842-9F0D-12BF6BEA5483}" type="datetimeFigureOut">
              <a:rPr lang="en-US" smtClean="0"/>
              <a:t>3/22/2024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5B13A-D32A-A042-BCD2-B859373EDE45}" type="slidenum">
              <a:rPr lang="en-US" smtClean="0"/>
              <a:t>‹#›</a:t>
            </a:fld>
            <a:endParaRPr lang="en-US"/>
          </a:p>
        </p:txBody>
      </p:sp>
    </p:spTree>
    <p:extLst>
      <p:ext uri="{BB962C8B-B14F-4D97-AF65-F5344CB8AC3E}">
        <p14:creationId xmlns:p14="http://schemas.microsoft.com/office/powerpoint/2010/main" val="526000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76875" y="1336675"/>
            <a:ext cx="6977062" cy="2263774"/>
          </a:xfrm>
        </p:spPr>
        <p:txBody>
          <a:bodyPr/>
          <a:lstStyle/>
          <a:p>
            <a:r>
              <a:rPr lang="en-US" dirty="0">
                <a:latin typeface="Mongolian Baiti" charset="0"/>
                <a:ea typeface="Mongolian Baiti" charset="0"/>
                <a:cs typeface="Mongolian Baiti" charset="0"/>
              </a:rPr>
              <a:t>John </a:t>
            </a:r>
            <a:r>
              <a:rPr lang="en-US">
                <a:latin typeface="Mongolian Baiti" charset="0"/>
                <a:ea typeface="Mongolian Baiti" charset="0"/>
                <a:cs typeface="Mongolian Baiti" charset="0"/>
              </a:rPr>
              <a:t>Brown </a:t>
            </a:r>
            <a:br>
              <a:rPr lang="en-US">
                <a:latin typeface="Mongolian Baiti" charset="0"/>
                <a:ea typeface="Mongolian Baiti" charset="0"/>
                <a:cs typeface="Mongolian Baiti" charset="0"/>
              </a:rPr>
            </a:br>
            <a:r>
              <a:rPr lang="en-US">
                <a:latin typeface="Mongolian Baiti" charset="0"/>
                <a:ea typeface="Mongolian Baiti" charset="0"/>
                <a:cs typeface="Mongolian Baiti" charset="0"/>
              </a:rPr>
              <a:t>Rebellion</a:t>
            </a:r>
            <a:endParaRPr lang="en-US" dirty="0">
              <a:latin typeface="Mongolian Baiti" charset="0"/>
              <a:ea typeface="Mongolian Baiti" charset="0"/>
              <a:cs typeface="Mongolian Baiti" charset="0"/>
            </a:endParaRPr>
          </a:p>
        </p:txBody>
      </p:sp>
      <p:sp>
        <p:nvSpPr>
          <p:cNvPr id="4" name="Rectangle 3"/>
          <p:cNvSpPr/>
          <p:nvPr/>
        </p:nvSpPr>
        <p:spPr>
          <a:xfrm>
            <a:off x="7646816" y="1336675"/>
            <a:ext cx="2399055" cy="369332"/>
          </a:xfrm>
          <a:prstGeom prst="rect">
            <a:avLst/>
          </a:prstGeom>
        </p:spPr>
        <p:txBody>
          <a:bodyPr wrap="none">
            <a:spAutoFit/>
          </a:bodyPr>
          <a:lstStyle/>
          <a:p>
            <a:r>
              <a:rPr lang="en-US" b="1">
                <a:latin typeface="Mongolian Baiti" charset="0"/>
                <a:ea typeface="Mongolian Baiti" charset="0"/>
                <a:cs typeface="Mongolian Baiti" charset="0"/>
              </a:rPr>
              <a:t>Causes of the Civil War</a:t>
            </a:r>
            <a:endParaRPr lang="en-US" b="1" dirty="0">
              <a:latin typeface="Mongolian Baiti" charset="0"/>
              <a:ea typeface="Mongolian Baiti" charset="0"/>
              <a:cs typeface="Mongolian Baiti"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3785631"/>
            <a:ext cx="4500563" cy="1178719"/>
          </a:xfrm>
          <a:prstGeom prst="rect">
            <a:avLst/>
          </a:prstGeom>
        </p:spPr>
      </p:pic>
      <p:pic>
        <p:nvPicPr>
          <p:cNvPr id="1036" name="Picture 12" descr="oday in history: Abolitionist John Brown was hanged – People's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1" y="1535350"/>
            <a:ext cx="586780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ongolian Baiti" charset="0"/>
                <a:ea typeface="Mongolian Baiti" charset="0"/>
                <a:cs typeface="Mongolian Baiti" charset="0"/>
              </a:rPr>
              <a:t>Where are we in the path to Civil War? </a:t>
            </a:r>
          </a:p>
        </p:txBody>
      </p:sp>
      <p:sp>
        <p:nvSpPr>
          <p:cNvPr id="3" name="Content Placeholder 2"/>
          <p:cNvSpPr>
            <a:spLocks noGrp="1"/>
          </p:cNvSpPr>
          <p:nvPr>
            <p:ph idx="1"/>
          </p:nvPr>
        </p:nvSpPr>
        <p:spPr/>
        <p:txBody>
          <a:bodyPr/>
          <a:lstStyle/>
          <a:p>
            <a:r>
              <a:rPr lang="en-US" dirty="0">
                <a:latin typeface="Mongolian Baiti" charset="0"/>
                <a:ea typeface="Mongolian Baiti" charset="0"/>
                <a:cs typeface="Mongolian Baiti" charset="0"/>
              </a:rPr>
              <a:t>The 1854  Kansas-Nebraska Act allowed for popular sovereignty in all the newly organized Kansas and Nebraska Territories, leading to violence known as “Bleeding Kansas.” </a:t>
            </a:r>
          </a:p>
          <a:p>
            <a:r>
              <a:rPr lang="en-US" dirty="0">
                <a:latin typeface="Mongolian Baiti" charset="0"/>
                <a:ea typeface="Mongolian Baiti" charset="0"/>
                <a:cs typeface="Mongolian Baiti" charset="0"/>
              </a:rPr>
              <a:t>The Dred Scott Decision handed down by the United States Supreme Court reaffirmed that slaves were considered property and had no personal or civil rights. It also declared the territorial limits on slavery as defined by the Missouri Compromise were unconstitutional.</a:t>
            </a:r>
          </a:p>
          <a:p>
            <a:pPr marL="0" indent="0">
              <a:buNone/>
            </a:pPr>
            <a:endParaRPr lang="en-US" dirty="0">
              <a:latin typeface="Mongolian Baiti" charset="0"/>
              <a:ea typeface="Mongolian Baiti" charset="0"/>
              <a:cs typeface="Mongolian Baiti" charset="0"/>
            </a:endParaRPr>
          </a:p>
          <a:p>
            <a:pPr marL="0" indent="0" algn="ctr">
              <a:buNone/>
            </a:pPr>
            <a:r>
              <a:rPr lang="en-US" b="1" dirty="0">
                <a:latin typeface="Mongolian Baiti" charset="0"/>
                <a:ea typeface="Mongolian Baiti" charset="0"/>
                <a:cs typeface="Mongolian Baiti" charset="0"/>
              </a:rPr>
              <a:t>We start this history in 1859, but first, let’s learn a little bit about John Brown </a:t>
            </a:r>
          </a:p>
        </p:txBody>
      </p:sp>
    </p:spTree>
    <p:extLst>
      <p:ext uri="{BB962C8B-B14F-4D97-AF65-F5344CB8AC3E}">
        <p14:creationId xmlns:p14="http://schemas.microsoft.com/office/powerpoint/2010/main" val="122527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ongolian Baiti" charset="0"/>
                <a:ea typeface="Mongolian Baiti" charset="0"/>
                <a:cs typeface="Mongolian Baiti" charset="0"/>
              </a:rPr>
              <a:t>Who was John Brown?</a:t>
            </a:r>
          </a:p>
        </p:txBody>
      </p:sp>
      <p:sp>
        <p:nvSpPr>
          <p:cNvPr id="3" name="Content Placeholder 2"/>
          <p:cNvSpPr>
            <a:spLocks noGrp="1"/>
          </p:cNvSpPr>
          <p:nvPr>
            <p:ph idx="1"/>
          </p:nvPr>
        </p:nvSpPr>
        <p:spPr>
          <a:xfrm>
            <a:off x="5143499" y="1893886"/>
            <a:ext cx="6210301" cy="3170238"/>
          </a:xfrm>
        </p:spPr>
        <p:txBody>
          <a:bodyPr>
            <a:normAutofit fontScale="92500" lnSpcReduction="20000"/>
          </a:bodyPr>
          <a:lstStyle/>
          <a:p>
            <a:r>
              <a:rPr lang="en-US" dirty="0">
                <a:latin typeface="Mongolian Baiti" charset="0"/>
                <a:ea typeface="Mongolian Baiti" charset="0"/>
                <a:cs typeface="Mongolian Baiti" charset="0"/>
              </a:rPr>
              <a:t>Born in 1800 in Connecticut</a:t>
            </a:r>
          </a:p>
          <a:p>
            <a:r>
              <a:rPr lang="en-US" dirty="0">
                <a:latin typeface="Mongolian Baiti" charset="0"/>
                <a:ea typeface="Mongolian Baiti" charset="0"/>
                <a:cs typeface="Mongolian Baiti" charset="0"/>
              </a:rPr>
              <a:t>Developed a deep hatred for slavery at an early age when he stayed with a family in Michigan </a:t>
            </a:r>
            <a:r>
              <a:rPr lang="en-US">
                <a:latin typeface="Mongolian Baiti" charset="0"/>
                <a:ea typeface="Mongolian Baiti" charset="0"/>
                <a:cs typeface="Mongolian Baiti" charset="0"/>
              </a:rPr>
              <a:t>and witnessed </a:t>
            </a:r>
            <a:r>
              <a:rPr lang="en-US" dirty="0">
                <a:latin typeface="Mongolian Baiti" charset="0"/>
                <a:ea typeface="Mongolian Baiti" charset="0"/>
                <a:cs typeface="Mongolian Baiti" charset="0"/>
              </a:rPr>
              <a:t>a slave being beaten.</a:t>
            </a:r>
          </a:p>
          <a:p>
            <a:r>
              <a:rPr lang="en-US" dirty="0">
                <a:latin typeface="Mongolian Baiti" charset="0"/>
                <a:ea typeface="Mongolian Baiti" charset="0"/>
                <a:cs typeface="Mongolian Baiti" charset="0"/>
              </a:rPr>
              <a:t>Started a school to help educate young Black people.</a:t>
            </a:r>
          </a:p>
          <a:p>
            <a:r>
              <a:rPr lang="en-US" dirty="0">
                <a:latin typeface="Mongolian Baiti" charset="0"/>
                <a:ea typeface="Mongolian Baiti" charset="0"/>
                <a:cs typeface="Mongolian Baiti" charset="0"/>
              </a:rPr>
              <a:t>Became a radical abolitionist</a:t>
            </a:r>
          </a:p>
          <a:p>
            <a:r>
              <a:rPr lang="en-US" dirty="0">
                <a:latin typeface="Mongolian Baiti" charset="0"/>
                <a:ea typeface="Mongolian Baiti" charset="0"/>
                <a:cs typeface="Mongolian Baiti" charset="0"/>
              </a:rPr>
              <a:t>Had 12 Children</a:t>
            </a:r>
          </a:p>
          <a:p>
            <a:endParaRPr lang="en-US" dirty="0">
              <a:latin typeface="Mongolian Baiti" charset="0"/>
              <a:ea typeface="Mongolian Baiti" charset="0"/>
              <a:cs typeface="Mongolian Baiti" charset="0"/>
            </a:endParaRPr>
          </a:p>
          <a:p>
            <a:pPr marL="0" indent="0">
              <a:buNone/>
            </a:pPr>
            <a:endParaRPr lang="en-US" dirty="0">
              <a:latin typeface="Mongolian Baiti" charset="0"/>
              <a:ea typeface="Mongolian Baiti" charset="0"/>
              <a:cs typeface="Mongolian Baiti" charset="0"/>
            </a:endParaRPr>
          </a:p>
        </p:txBody>
      </p:sp>
      <p:pic>
        <p:nvPicPr>
          <p:cNvPr id="2050" name="Picture 2" descr="ohn Brown - Raid, Significance &amp; History - Bi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200" y="1839912"/>
            <a:ext cx="3878263" cy="387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6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ongolian Baiti" charset="0"/>
                <a:ea typeface="Mongolian Baiti" charset="0"/>
                <a:cs typeface="Mongolian Baiti" charset="0"/>
              </a:rPr>
              <a:t>“Bleeding Kansas”</a:t>
            </a:r>
          </a:p>
        </p:txBody>
      </p:sp>
      <p:sp>
        <p:nvSpPr>
          <p:cNvPr id="3" name="Content Placeholder 2"/>
          <p:cNvSpPr>
            <a:spLocks noGrp="1"/>
          </p:cNvSpPr>
          <p:nvPr>
            <p:ph idx="1"/>
          </p:nvPr>
        </p:nvSpPr>
        <p:spPr>
          <a:xfrm>
            <a:off x="6243638" y="1690688"/>
            <a:ext cx="5757864" cy="3563940"/>
          </a:xfrm>
        </p:spPr>
        <p:txBody>
          <a:bodyPr>
            <a:normAutofit fontScale="92500" lnSpcReduction="10000"/>
          </a:bodyPr>
          <a:lstStyle/>
          <a:p>
            <a:pPr>
              <a:buFont typeface="Arial" charset="0"/>
              <a:buChar char="•"/>
            </a:pPr>
            <a:r>
              <a:rPr lang="en-US" dirty="0">
                <a:latin typeface="Mongolian Baiti" charset="0"/>
                <a:ea typeface="Mongolian Baiti" charset="0"/>
                <a:cs typeface="Mongolian Baiti" charset="0"/>
              </a:rPr>
              <a:t>Violence erupted in Kansas following the Kansas-Nebraska Act.</a:t>
            </a:r>
          </a:p>
          <a:p>
            <a:pPr>
              <a:buFont typeface="Arial" charset="0"/>
              <a:buChar char="•"/>
            </a:pPr>
            <a:r>
              <a:rPr lang="en-US" dirty="0">
                <a:latin typeface="Mongolian Baiti" charset="0"/>
                <a:ea typeface="Mongolian Baiti" charset="0"/>
                <a:cs typeface="Mongolian Baiti" charset="0"/>
              </a:rPr>
              <a:t>Abolitionists and Pro-slavery groups moved into the state to try to sway the vote on whether the state would allow slavery.</a:t>
            </a:r>
          </a:p>
          <a:p>
            <a:pPr>
              <a:buFont typeface="Arial" charset="0"/>
              <a:buChar char="•"/>
            </a:pPr>
            <a:r>
              <a:rPr lang="en-US" dirty="0">
                <a:latin typeface="Mongolian Baiti" charset="0"/>
                <a:ea typeface="Mongolian Baiti" charset="0"/>
                <a:cs typeface="Mongolian Baiti" charset="0"/>
              </a:rPr>
              <a:t>Violence erupted, people were murdered, and the town of Lawrence, Kansas – an abolitionist stronghold, was burned to the ground.</a:t>
            </a:r>
          </a:p>
          <a:p>
            <a:pPr marL="0" indent="0">
              <a:buNone/>
            </a:pPr>
            <a:endParaRPr lang="en-US" dirty="0">
              <a:latin typeface="Mongolian Baiti" charset="0"/>
              <a:ea typeface="Mongolian Baiti" charset="0"/>
              <a:cs typeface="Mongolian Baiti" charset="0"/>
            </a:endParaRPr>
          </a:p>
          <a:p>
            <a:pPr marL="0" indent="0">
              <a:buNone/>
            </a:pPr>
            <a:endParaRPr lang="en-US" dirty="0">
              <a:latin typeface="Mongolian Baiti" charset="0"/>
              <a:ea typeface="Mongolian Baiti" charset="0"/>
              <a:cs typeface="Mongolian Baiti" charset="0"/>
            </a:endParaRPr>
          </a:p>
        </p:txBody>
      </p:sp>
      <p:pic>
        <p:nvPicPr>
          <p:cNvPr id="3074" name="Picture 2" descr="t wasn't called Bleeding Kansas for nothing - Unmistakably Law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08" y="1690688"/>
            <a:ext cx="5669280"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1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ongolian Baiti" charset="0"/>
                <a:ea typeface="Mongolian Baiti" charset="0"/>
                <a:cs typeface="Mongolian Baiti" charset="0"/>
              </a:rPr>
              <a:t>Pottawatomie</a:t>
            </a:r>
          </a:p>
        </p:txBody>
      </p:sp>
      <p:sp>
        <p:nvSpPr>
          <p:cNvPr id="3" name="Content Placeholder 2"/>
          <p:cNvSpPr>
            <a:spLocks noGrp="1"/>
          </p:cNvSpPr>
          <p:nvPr>
            <p:ph idx="1"/>
          </p:nvPr>
        </p:nvSpPr>
        <p:spPr>
          <a:xfrm>
            <a:off x="6200776" y="1690688"/>
            <a:ext cx="5757864" cy="3563940"/>
          </a:xfrm>
        </p:spPr>
        <p:txBody>
          <a:bodyPr>
            <a:normAutofit/>
          </a:bodyPr>
          <a:lstStyle/>
          <a:p>
            <a:pPr>
              <a:buFont typeface="Arial" charset="0"/>
              <a:buChar char="•"/>
            </a:pPr>
            <a:r>
              <a:rPr lang="en-US" dirty="0">
                <a:latin typeface="Mongolian Baiti" charset="0"/>
                <a:ea typeface="Mongolian Baiti" charset="0"/>
                <a:cs typeface="Mongolian Baiti" charset="0"/>
              </a:rPr>
              <a:t>To avenge the murder of five abolitionists in Kansas, Brown, and five of his sons traveled to Kansas, where they brutally murdered five slavery advocates on May 24, 1856.</a:t>
            </a:r>
          </a:p>
          <a:p>
            <a:pPr>
              <a:buFont typeface="Arial" charset="0"/>
              <a:buChar char="•"/>
            </a:pPr>
            <a:r>
              <a:rPr lang="en-US" dirty="0">
                <a:latin typeface="Mongolian Baiti" charset="0"/>
                <a:ea typeface="Mongolian Baiti" charset="0"/>
                <a:cs typeface="Mongolian Baiti" charset="0"/>
              </a:rPr>
              <a:t>Brown and his sons were able to escape back to Connecticut, where they were hailed as heroes by many.</a:t>
            </a:r>
          </a:p>
          <a:p>
            <a:pPr marL="0" indent="0">
              <a:buNone/>
            </a:pPr>
            <a:endParaRPr lang="en-US" dirty="0">
              <a:latin typeface="Mongolian Baiti" charset="0"/>
              <a:ea typeface="Mongolian Baiti" charset="0"/>
              <a:cs typeface="Mongolian Baiti" charset="0"/>
            </a:endParaRPr>
          </a:p>
          <a:p>
            <a:pPr marL="0" indent="0">
              <a:buNone/>
            </a:pPr>
            <a:endParaRPr lang="en-US" dirty="0">
              <a:latin typeface="Mongolian Baiti" charset="0"/>
              <a:ea typeface="Mongolian Baiti" charset="0"/>
              <a:cs typeface="Mongolian Baiti" charset="0"/>
            </a:endParaRPr>
          </a:p>
        </p:txBody>
      </p:sp>
      <p:pic>
        <p:nvPicPr>
          <p:cNvPr id="4098" name="Picture 2" descr="lack Then | May 24, 1856: John Brown and the Pottawatomie Massac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6" y="1571625"/>
            <a:ext cx="4762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81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ongolian Baiti" charset="0"/>
                <a:ea typeface="Mongolian Baiti" charset="0"/>
                <a:cs typeface="Mongolian Baiti" charset="0"/>
              </a:rPr>
              <a:t>Planning for a Slave Rebellion</a:t>
            </a:r>
          </a:p>
        </p:txBody>
      </p:sp>
      <p:sp>
        <p:nvSpPr>
          <p:cNvPr id="3" name="Content Placeholder 2"/>
          <p:cNvSpPr>
            <a:spLocks noGrp="1"/>
          </p:cNvSpPr>
          <p:nvPr>
            <p:ph idx="1"/>
          </p:nvPr>
        </p:nvSpPr>
        <p:spPr>
          <a:xfrm>
            <a:off x="6096000" y="1690687"/>
            <a:ext cx="5729287" cy="4452937"/>
          </a:xfrm>
        </p:spPr>
        <p:txBody>
          <a:bodyPr>
            <a:normAutofit lnSpcReduction="10000"/>
          </a:bodyPr>
          <a:lstStyle/>
          <a:p>
            <a:pPr>
              <a:buFont typeface="Arial" charset="0"/>
              <a:buChar char="•"/>
            </a:pPr>
            <a:r>
              <a:rPr lang="en-US" dirty="0">
                <a:latin typeface="Mongolian Baiti" charset="0"/>
                <a:ea typeface="Mongolian Baiti" charset="0"/>
                <a:cs typeface="Mongolian Baiti" charset="0"/>
              </a:rPr>
              <a:t>When Brown returned east, he formulated a plan to free slaves by force. </a:t>
            </a:r>
          </a:p>
          <a:p>
            <a:pPr>
              <a:buFont typeface="Arial" charset="0"/>
              <a:buChar char="•"/>
            </a:pPr>
            <a:r>
              <a:rPr lang="en-US" dirty="0">
                <a:latin typeface="Mongolian Baiti" charset="0"/>
                <a:ea typeface="Mongolian Baiti" charset="0"/>
                <a:cs typeface="Mongolian Baiti" charset="0"/>
              </a:rPr>
              <a:t>His plan was supported by wealthy abolitionists</a:t>
            </a:r>
          </a:p>
          <a:p>
            <a:pPr>
              <a:buFont typeface="Arial" charset="0"/>
              <a:buChar char="•"/>
            </a:pPr>
            <a:r>
              <a:rPr lang="en-US" dirty="0">
                <a:latin typeface="Mongolian Baiti" charset="0"/>
                <a:ea typeface="Mongolian Baiti" charset="0"/>
                <a:cs typeface="Mongolian Baiti" charset="0"/>
              </a:rPr>
              <a:t>It included a refuge for runaway slaves in the mountains of Virginia.</a:t>
            </a:r>
          </a:p>
          <a:p>
            <a:pPr>
              <a:buFont typeface="Arial" charset="0"/>
              <a:buChar char="•"/>
            </a:pPr>
            <a:r>
              <a:rPr lang="en-US" dirty="0">
                <a:latin typeface="Mongolian Baiti" charset="0"/>
                <a:ea typeface="Mongolian Baiti" charset="0"/>
                <a:cs typeface="Mongolian Baiti" charset="0"/>
              </a:rPr>
              <a:t>He planned to seize the federal arsenal at Harper’s Ferry, Virginia. He believed this would inspire slaves to rebel against their owners. </a:t>
            </a:r>
          </a:p>
          <a:p>
            <a:pPr marL="0" indent="0">
              <a:buNone/>
            </a:pPr>
            <a:endParaRPr lang="en-US" dirty="0">
              <a:latin typeface="Mongolian Baiti" charset="0"/>
              <a:ea typeface="Mongolian Baiti" charset="0"/>
              <a:cs typeface="Mongolian Baiti" charset="0"/>
            </a:endParaRPr>
          </a:p>
        </p:txBody>
      </p:sp>
      <p:pic>
        <p:nvPicPr>
          <p:cNvPr id="5122" name="Picture 2" descr="arpers Ferry Arsenal and Armory - FortWiki Historic U.S. 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690687"/>
            <a:ext cx="5443712" cy="379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ongolian Baiti" charset="0"/>
                <a:ea typeface="Mongolian Baiti" charset="0"/>
                <a:cs typeface="Mongolian Baiti" charset="0"/>
              </a:rPr>
              <a:t>John Brown’s Rebellion</a:t>
            </a:r>
          </a:p>
        </p:txBody>
      </p:sp>
      <p:sp>
        <p:nvSpPr>
          <p:cNvPr id="3" name="Content Placeholder 2"/>
          <p:cNvSpPr>
            <a:spLocks noGrp="1"/>
          </p:cNvSpPr>
          <p:nvPr>
            <p:ph idx="1"/>
          </p:nvPr>
        </p:nvSpPr>
        <p:spPr>
          <a:xfrm>
            <a:off x="6096000" y="1690687"/>
            <a:ext cx="5729287" cy="4452937"/>
          </a:xfrm>
        </p:spPr>
        <p:txBody>
          <a:bodyPr>
            <a:normAutofit fontScale="92500" lnSpcReduction="20000"/>
          </a:bodyPr>
          <a:lstStyle/>
          <a:p>
            <a:pPr>
              <a:buFont typeface="Arial" charset="0"/>
              <a:buChar char="•"/>
            </a:pPr>
            <a:r>
              <a:rPr lang="en-US" dirty="0">
                <a:latin typeface="Mongolian Baiti" charset="0"/>
                <a:ea typeface="Mongolian Baiti" charset="0"/>
                <a:cs typeface="Mongolian Baiti" charset="0"/>
              </a:rPr>
              <a:t>On October 16, 1859, Brown, his sons, and other loyal supporters easily took the town of Harper’s Ferry and occupied the arsenal. </a:t>
            </a:r>
          </a:p>
          <a:p>
            <a:pPr>
              <a:buFont typeface="Arial" charset="0"/>
              <a:buChar char="•"/>
            </a:pPr>
            <a:r>
              <a:rPr lang="en-US" dirty="0">
                <a:latin typeface="Mongolian Baiti" charset="0"/>
                <a:ea typeface="Mongolian Baiti" charset="0"/>
                <a:cs typeface="Mongolian Baiti" charset="0"/>
              </a:rPr>
              <a:t>Once inside the arsenal, the group took defensive positions and failed to launch any further offensives.</a:t>
            </a:r>
          </a:p>
          <a:p>
            <a:pPr>
              <a:buFont typeface="Arial" charset="0"/>
              <a:buChar char="•"/>
            </a:pPr>
            <a:r>
              <a:rPr lang="en-US" dirty="0">
                <a:latin typeface="Mongolian Baiti" charset="0"/>
                <a:ea typeface="Mongolian Baiti" charset="0"/>
                <a:cs typeface="Mongolian Baiti" charset="0"/>
              </a:rPr>
              <a:t>The town’s militia and U.S. Marines under Robert E. Lee surrounded the arsenal and easily defeated the men inside.</a:t>
            </a:r>
          </a:p>
          <a:p>
            <a:pPr>
              <a:buFont typeface="Arial" charset="0"/>
              <a:buChar char="•"/>
            </a:pPr>
            <a:r>
              <a:rPr lang="en-US" dirty="0">
                <a:latin typeface="Mongolian Baiti" charset="0"/>
                <a:ea typeface="Mongolian Baiti" charset="0"/>
                <a:cs typeface="Mongolian Baiti" charset="0"/>
              </a:rPr>
              <a:t>Two of Brown’s sons were killed in the raid. </a:t>
            </a:r>
          </a:p>
          <a:p>
            <a:pPr marL="0" indent="0">
              <a:buNone/>
            </a:pPr>
            <a:endParaRPr lang="en-US" dirty="0">
              <a:latin typeface="Mongolian Baiti" charset="0"/>
              <a:ea typeface="Mongolian Baiti" charset="0"/>
              <a:cs typeface="Mongolian Baiti" charset="0"/>
            </a:endParaRPr>
          </a:p>
        </p:txBody>
      </p:sp>
      <p:pic>
        <p:nvPicPr>
          <p:cNvPr id="5122" name="Picture 2" descr="arpers Ferry Arsenal and Armory - FortWiki Historic U.S. 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690687"/>
            <a:ext cx="5443712" cy="379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310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ongolian Baiti" charset="0"/>
                <a:ea typeface="Mongolian Baiti" charset="0"/>
                <a:cs typeface="Mongolian Baiti" charset="0"/>
              </a:rPr>
              <a:t>John Brown’s Rebellion</a:t>
            </a:r>
          </a:p>
        </p:txBody>
      </p:sp>
      <p:sp>
        <p:nvSpPr>
          <p:cNvPr id="3" name="Content Placeholder 2"/>
          <p:cNvSpPr>
            <a:spLocks noGrp="1"/>
          </p:cNvSpPr>
          <p:nvPr>
            <p:ph idx="1"/>
          </p:nvPr>
        </p:nvSpPr>
        <p:spPr>
          <a:xfrm>
            <a:off x="5881688" y="1690687"/>
            <a:ext cx="5729287" cy="4452937"/>
          </a:xfrm>
        </p:spPr>
        <p:txBody>
          <a:bodyPr>
            <a:normAutofit/>
          </a:bodyPr>
          <a:lstStyle/>
          <a:p>
            <a:pPr>
              <a:buFont typeface="Arial" charset="0"/>
              <a:buChar char="•"/>
            </a:pPr>
            <a:r>
              <a:rPr lang="en-US" dirty="0">
                <a:latin typeface="Mongolian Baiti" charset="0"/>
                <a:ea typeface="Mongolian Baiti" charset="0"/>
                <a:cs typeface="Mongolian Baiti" charset="0"/>
              </a:rPr>
              <a:t>Brown was tried and convicted of murder and treason.</a:t>
            </a:r>
          </a:p>
          <a:p>
            <a:pPr>
              <a:buFont typeface="Arial" charset="0"/>
              <a:buChar char="•"/>
            </a:pPr>
            <a:r>
              <a:rPr lang="en-US" dirty="0">
                <a:latin typeface="Mongolian Baiti" charset="0"/>
                <a:ea typeface="Mongolian Baiti" charset="0"/>
                <a:cs typeface="Mongolian Baiti" charset="0"/>
              </a:rPr>
              <a:t>He was hanged on December 2, 1859.</a:t>
            </a:r>
          </a:p>
          <a:p>
            <a:pPr marL="0" indent="0">
              <a:buNone/>
            </a:pPr>
            <a:r>
              <a:rPr lang="en-US" dirty="0">
                <a:latin typeface="Mongolian Baiti" charset="0"/>
                <a:ea typeface="Mongolian Baiti" charset="0"/>
                <a:cs typeface="Mongolian Baiti" charset="0"/>
              </a:rPr>
              <a:t>Among his last words were:</a:t>
            </a:r>
          </a:p>
          <a:p>
            <a:pPr marL="0" indent="0">
              <a:buNone/>
            </a:pPr>
            <a:endParaRPr lang="en-US" sz="1800" dirty="0">
              <a:latin typeface="Mongolian Baiti" charset="0"/>
              <a:ea typeface="Mongolian Baiti" charset="0"/>
              <a:cs typeface="Mongolian Baiti" charset="0"/>
            </a:endParaRPr>
          </a:p>
          <a:p>
            <a:pPr marL="0" indent="0">
              <a:buNone/>
            </a:pPr>
            <a:r>
              <a:rPr lang="en-US" sz="1800" dirty="0">
                <a:latin typeface="Mongolian Baiti" charset="0"/>
                <a:ea typeface="Mongolian Baiti" charset="0"/>
                <a:cs typeface="Mongolian Baiti" charset="0"/>
              </a:rPr>
              <a:t>I John Brown am now quite certain that the crimes of this guilty, land: will never be purged away; but with Blood. </a:t>
            </a:r>
          </a:p>
          <a:p>
            <a:pPr marL="0" indent="0">
              <a:buNone/>
            </a:pPr>
            <a:r>
              <a:rPr lang="en-US" sz="1800" dirty="0">
                <a:latin typeface="Mongolian Baiti" charset="0"/>
                <a:ea typeface="Mongolian Baiti" charset="0"/>
                <a:cs typeface="Mongolian Baiti" charset="0"/>
              </a:rPr>
              <a:t>I had as I now think: vainly flattered myself that without very much bloodshed; it might be done.</a:t>
            </a:r>
          </a:p>
          <a:p>
            <a:pPr marL="0" indent="0">
              <a:buNone/>
            </a:pPr>
            <a:endParaRPr lang="en-US" dirty="0">
              <a:latin typeface="Mongolian Baiti" charset="0"/>
              <a:ea typeface="Mongolian Baiti" charset="0"/>
              <a:cs typeface="Mongolian Baiti" charset="0"/>
            </a:endParaRPr>
          </a:p>
        </p:txBody>
      </p:sp>
      <p:pic>
        <p:nvPicPr>
          <p:cNvPr id="7172" name="Picture 4" descr="lavery, John Brown's hanging and the raid on Harpers Ferry - Th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52" y="1690687"/>
            <a:ext cx="5478661" cy="330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92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ongolian Baiti" charset="0"/>
                <a:ea typeface="Mongolian Baiti" charset="0"/>
                <a:cs typeface="Mongolian Baiti" charset="0"/>
              </a:rPr>
              <a:t>Effect of the John Brown Rebellion</a:t>
            </a:r>
          </a:p>
        </p:txBody>
      </p:sp>
      <p:sp>
        <p:nvSpPr>
          <p:cNvPr id="3" name="Content Placeholder 2"/>
          <p:cNvSpPr>
            <a:spLocks noGrp="1"/>
          </p:cNvSpPr>
          <p:nvPr>
            <p:ph idx="1"/>
          </p:nvPr>
        </p:nvSpPr>
        <p:spPr>
          <a:xfrm>
            <a:off x="5881688" y="1690687"/>
            <a:ext cx="5834062" cy="4652963"/>
          </a:xfrm>
        </p:spPr>
        <p:txBody>
          <a:bodyPr>
            <a:normAutofit/>
          </a:bodyPr>
          <a:lstStyle/>
          <a:p>
            <a:pPr>
              <a:buFont typeface="Arial" charset="0"/>
              <a:buChar char="•"/>
            </a:pPr>
            <a:r>
              <a:rPr lang="en-US" dirty="0">
                <a:latin typeface="Mongolian Baiti" charset="0"/>
                <a:ea typeface="Mongolian Baiti" charset="0"/>
                <a:cs typeface="Mongolian Baiti" charset="0"/>
              </a:rPr>
              <a:t>Relations between the North and South deteriorated further</a:t>
            </a:r>
          </a:p>
          <a:p>
            <a:pPr>
              <a:buFont typeface="Arial" charset="0"/>
              <a:buChar char="•"/>
            </a:pPr>
            <a:r>
              <a:rPr lang="en-US" dirty="0">
                <a:latin typeface="Mongolian Baiti" charset="0"/>
                <a:ea typeface="Mongolian Baiti" charset="0"/>
                <a:cs typeface="Mongolian Baiti" charset="0"/>
              </a:rPr>
              <a:t>Many southerners believed the John Brown Rebellion was sanctioned by the U.S. Government in an attempt to free the slaves.</a:t>
            </a:r>
          </a:p>
          <a:p>
            <a:pPr>
              <a:buFont typeface="Arial" charset="0"/>
              <a:buChar char="•"/>
            </a:pPr>
            <a:r>
              <a:rPr lang="en-US" dirty="0">
                <a:latin typeface="Mongolian Baiti" charset="0"/>
                <a:ea typeface="Mongolian Baiti" charset="0"/>
                <a:cs typeface="Mongolian Baiti" charset="0"/>
              </a:rPr>
              <a:t>Because no slaves had volunteered to help in the rebellion, Southern slaveholders took this to mean that slaves were content in their condition.</a:t>
            </a:r>
          </a:p>
          <a:p>
            <a:pPr marL="0" indent="0">
              <a:buNone/>
            </a:pPr>
            <a:endParaRPr lang="en-US" dirty="0">
              <a:latin typeface="Mongolian Baiti" charset="0"/>
              <a:ea typeface="Mongolian Baiti" charset="0"/>
              <a:cs typeface="Mongolian Baiti" charset="0"/>
            </a:endParaRPr>
          </a:p>
        </p:txBody>
      </p:sp>
      <p:pic>
        <p:nvPicPr>
          <p:cNvPr id="7170" name="Picture 2" descr="he swashbuckling tale of John Brown – and why martyrs and madm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7"/>
            <a:ext cx="4757737" cy="475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23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560</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Mongolian Baiti</vt:lpstr>
      <vt:lpstr>Office Theme</vt:lpstr>
      <vt:lpstr>John Brown  Rebellion</vt:lpstr>
      <vt:lpstr>Where are we in the path to Civil War? </vt:lpstr>
      <vt:lpstr>Who was John Brown?</vt:lpstr>
      <vt:lpstr>“Bleeding Kansas”</vt:lpstr>
      <vt:lpstr>Pottawatomie</vt:lpstr>
      <vt:lpstr>Planning for a Slave Rebellion</vt:lpstr>
      <vt:lpstr>John Brown’s Rebellion</vt:lpstr>
      <vt:lpstr>John Brown’s Rebellion</vt:lpstr>
      <vt:lpstr>Effect of the John Brown Rebellion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Brown  Rebellion</dc:title>
  <dc:creator>Microsoft Office User</dc:creator>
  <cp:lastModifiedBy>Greg Nussbaum</cp:lastModifiedBy>
  <cp:revision>11</cp:revision>
  <dcterms:created xsi:type="dcterms:W3CDTF">2020-04-02T11:41:42Z</dcterms:created>
  <dcterms:modified xsi:type="dcterms:W3CDTF">2024-03-22T19:34:40Z</dcterms:modified>
</cp:coreProperties>
</file>