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80" r:id="rId5"/>
    <p:sldId id="277" r:id="rId6"/>
    <p:sldId id="281" r:id="rId7"/>
    <p:sldId id="278" r:id="rId8"/>
    <p:sldId id="282" r:id="rId9"/>
    <p:sldId id="283" r:id="rId10"/>
    <p:sldId id="284" r:id="rId11"/>
    <p:sldId id="285" r:id="rId12"/>
    <p:sldId id="27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3"/>
  </p:normalViewPr>
  <p:slideViewPr>
    <p:cSldViewPr snapToGrid="0" snapToObjects="1">
      <p:cViewPr varScale="1">
        <p:scale>
          <a:sx n="90" d="100"/>
          <a:sy n="90" d="100"/>
        </p:scale>
        <p:origin x="896" y="20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5F312C-C926-F842-9F0D-12BF6BEA5483}" type="datetimeFigureOut">
              <a:rPr lang="en-US" smtClean="0"/>
              <a:t>4/21/20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5B13A-D32A-A042-BCD2-B859373EDE45}" type="slidenum">
              <a:rPr lang="en-US" smtClean="0"/>
              <a:t>‹#›</a:t>
            </a:fld>
            <a:endParaRPr lang="en-US"/>
          </a:p>
        </p:txBody>
      </p:sp>
    </p:spTree>
    <p:extLst>
      <p:ext uri="{BB962C8B-B14F-4D97-AF65-F5344CB8AC3E}">
        <p14:creationId xmlns:p14="http://schemas.microsoft.com/office/powerpoint/2010/main" val="1440266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5F312C-C926-F842-9F0D-12BF6BEA5483}" type="datetimeFigureOut">
              <a:rPr lang="en-US" smtClean="0"/>
              <a:t>4/21/20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5B13A-D32A-A042-BCD2-B859373EDE45}" type="slidenum">
              <a:rPr lang="en-US" smtClean="0"/>
              <a:t>‹#›</a:t>
            </a:fld>
            <a:endParaRPr lang="en-US"/>
          </a:p>
        </p:txBody>
      </p:sp>
    </p:spTree>
    <p:extLst>
      <p:ext uri="{BB962C8B-B14F-4D97-AF65-F5344CB8AC3E}">
        <p14:creationId xmlns:p14="http://schemas.microsoft.com/office/powerpoint/2010/main" val="971593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5F312C-C926-F842-9F0D-12BF6BEA5483}" type="datetimeFigureOut">
              <a:rPr lang="en-US" smtClean="0"/>
              <a:t>4/21/20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5B13A-D32A-A042-BCD2-B859373EDE45}" type="slidenum">
              <a:rPr lang="en-US" smtClean="0"/>
              <a:t>‹#›</a:t>
            </a:fld>
            <a:endParaRPr lang="en-US"/>
          </a:p>
        </p:txBody>
      </p:sp>
    </p:spTree>
    <p:extLst>
      <p:ext uri="{BB962C8B-B14F-4D97-AF65-F5344CB8AC3E}">
        <p14:creationId xmlns:p14="http://schemas.microsoft.com/office/powerpoint/2010/main" val="101663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5F312C-C926-F842-9F0D-12BF6BEA5483}" type="datetimeFigureOut">
              <a:rPr lang="en-US" smtClean="0"/>
              <a:t>4/21/20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5B13A-D32A-A042-BCD2-B859373EDE45}" type="slidenum">
              <a:rPr lang="en-US" smtClean="0"/>
              <a:t>‹#›</a:t>
            </a:fld>
            <a:endParaRPr lang="en-US"/>
          </a:p>
        </p:txBody>
      </p:sp>
    </p:spTree>
    <p:extLst>
      <p:ext uri="{BB962C8B-B14F-4D97-AF65-F5344CB8AC3E}">
        <p14:creationId xmlns:p14="http://schemas.microsoft.com/office/powerpoint/2010/main" val="2135673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5F312C-C926-F842-9F0D-12BF6BEA5483}" type="datetimeFigureOut">
              <a:rPr lang="en-US" smtClean="0"/>
              <a:t>4/21/20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5B13A-D32A-A042-BCD2-B859373EDE45}" type="slidenum">
              <a:rPr lang="en-US" smtClean="0"/>
              <a:t>‹#›</a:t>
            </a:fld>
            <a:endParaRPr lang="en-US"/>
          </a:p>
        </p:txBody>
      </p:sp>
    </p:spTree>
    <p:extLst>
      <p:ext uri="{BB962C8B-B14F-4D97-AF65-F5344CB8AC3E}">
        <p14:creationId xmlns:p14="http://schemas.microsoft.com/office/powerpoint/2010/main" val="1840597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5F312C-C926-F842-9F0D-12BF6BEA5483}" type="datetimeFigureOut">
              <a:rPr lang="en-US" smtClean="0"/>
              <a:t>4/21/20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95B13A-D32A-A042-BCD2-B859373EDE45}" type="slidenum">
              <a:rPr lang="en-US" smtClean="0"/>
              <a:t>‹#›</a:t>
            </a:fld>
            <a:endParaRPr lang="en-US"/>
          </a:p>
        </p:txBody>
      </p:sp>
    </p:spTree>
    <p:extLst>
      <p:ext uri="{BB962C8B-B14F-4D97-AF65-F5344CB8AC3E}">
        <p14:creationId xmlns:p14="http://schemas.microsoft.com/office/powerpoint/2010/main" val="419339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5F312C-C926-F842-9F0D-12BF6BEA5483}" type="datetimeFigureOut">
              <a:rPr lang="en-US" smtClean="0"/>
              <a:t>4/21/20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95B13A-D32A-A042-BCD2-B859373EDE45}" type="slidenum">
              <a:rPr lang="en-US" smtClean="0"/>
              <a:t>‹#›</a:t>
            </a:fld>
            <a:endParaRPr lang="en-US"/>
          </a:p>
        </p:txBody>
      </p:sp>
    </p:spTree>
    <p:extLst>
      <p:ext uri="{BB962C8B-B14F-4D97-AF65-F5344CB8AC3E}">
        <p14:creationId xmlns:p14="http://schemas.microsoft.com/office/powerpoint/2010/main" val="1951635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5F312C-C926-F842-9F0D-12BF6BEA5483}" type="datetimeFigureOut">
              <a:rPr lang="en-US" smtClean="0"/>
              <a:t>4/21/20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95B13A-D32A-A042-BCD2-B859373EDE45}" type="slidenum">
              <a:rPr lang="en-US" smtClean="0"/>
              <a:t>‹#›</a:t>
            </a:fld>
            <a:endParaRPr lang="en-US"/>
          </a:p>
        </p:txBody>
      </p:sp>
    </p:spTree>
    <p:extLst>
      <p:ext uri="{BB962C8B-B14F-4D97-AF65-F5344CB8AC3E}">
        <p14:creationId xmlns:p14="http://schemas.microsoft.com/office/powerpoint/2010/main" val="464254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5F312C-C926-F842-9F0D-12BF6BEA5483}" type="datetimeFigureOut">
              <a:rPr lang="en-US" smtClean="0"/>
              <a:t>4/21/20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95B13A-D32A-A042-BCD2-B859373EDE45}" type="slidenum">
              <a:rPr lang="en-US" smtClean="0"/>
              <a:t>‹#›</a:t>
            </a:fld>
            <a:endParaRPr lang="en-US"/>
          </a:p>
        </p:txBody>
      </p:sp>
    </p:spTree>
    <p:extLst>
      <p:ext uri="{BB962C8B-B14F-4D97-AF65-F5344CB8AC3E}">
        <p14:creationId xmlns:p14="http://schemas.microsoft.com/office/powerpoint/2010/main" val="914535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5F312C-C926-F842-9F0D-12BF6BEA5483}" type="datetimeFigureOut">
              <a:rPr lang="en-US" smtClean="0"/>
              <a:t>4/21/20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95B13A-D32A-A042-BCD2-B859373EDE45}" type="slidenum">
              <a:rPr lang="en-US" smtClean="0"/>
              <a:t>‹#›</a:t>
            </a:fld>
            <a:endParaRPr lang="en-US"/>
          </a:p>
        </p:txBody>
      </p:sp>
    </p:spTree>
    <p:extLst>
      <p:ext uri="{BB962C8B-B14F-4D97-AF65-F5344CB8AC3E}">
        <p14:creationId xmlns:p14="http://schemas.microsoft.com/office/powerpoint/2010/main" val="1059384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5F312C-C926-F842-9F0D-12BF6BEA5483}" type="datetimeFigureOut">
              <a:rPr lang="en-US" smtClean="0"/>
              <a:t>4/21/20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95B13A-D32A-A042-BCD2-B859373EDE45}" type="slidenum">
              <a:rPr lang="en-US" smtClean="0"/>
              <a:t>‹#›</a:t>
            </a:fld>
            <a:endParaRPr lang="en-US"/>
          </a:p>
        </p:txBody>
      </p:sp>
    </p:spTree>
    <p:extLst>
      <p:ext uri="{BB962C8B-B14F-4D97-AF65-F5344CB8AC3E}">
        <p14:creationId xmlns:p14="http://schemas.microsoft.com/office/powerpoint/2010/main" val="2871641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5F312C-C926-F842-9F0D-12BF6BEA5483}" type="datetimeFigureOut">
              <a:rPr lang="en-US" smtClean="0"/>
              <a:t>4/21/20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95B13A-D32A-A042-BCD2-B859373EDE45}" type="slidenum">
              <a:rPr lang="en-US" smtClean="0"/>
              <a:t>‹#›</a:t>
            </a:fld>
            <a:endParaRPr lang="en-US"/>
          </a:p>
        </p:txBody>
      </p:sp>
    </p:spTree>
    <p:extLst>
      <p:ext uri="{BB962C8B-B14F-4D97-AF65-F5344CB8AC3E}">
        <p14:creationId xmlns:p14="http://schemas.microsoft.com/office/powerpoint/2010/main" val="526000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hyperlink" Target="https://mrnussbaum.com/the-battle-of-chancellorsville-reading-comprehension-printable" TargetMode="External"/><Relationship Id="rId4" Type="http://schemas.openxmlformats.org/officeDocument/2006/relationships/hyperlink" Target="https://mrnussbaum.com/forgiveness-a-civil-war-writing-prompt" TargetMode="External"/><Relationship Id="rId5" Type="http://schemas.openxmlformats.org/officeDocument/2006/relationships/hyperlink" Target="https://mrnussbaum.com/wanted-a-good-union-general" TargetMode="External"/><Relationship Id="rId1" Type="http://schemas.openxmlformats.org/officeDocument/2006/relationships/slideLayout" Target="../slideLayouts/slideLayout2.xml"/><Relationship Id="rId2" Type="http://schemas.openxmlformats.org/officeDocument/2006/relationships/hyperlink" Target="https://mrnussbaum.com/the-82-year-long-grudge-the-siege-at-vicksbu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62645" y="2002233"/>
            <a:ext cx="6977062" cy="2263774"/>
          </a:xfrm>
        </p:spPr>
        <p:txBody>
          <a:bodyPr>
            <a:normAutofit fontScale="90000"/>
          </a:bodyPr>
          <a:lstStyle/>
          <a:p>
            <a:r>
              <a:rPr lang="en-US" sz="5400" dirty="0" smtClean="0">
                <a:latin typeface="Mongolian Baiti" charset="0"/>
                <a:ea typeface="Mongolian Baiti" charset="0"/>
                <a:cs typeface="Mongolian Baiti" charset="0"/>
              </a:rPr>
              <a:t>The Turning Point</a:t>
            </a:r>
            <a:br>
              <a:rPr lang="en-US" sz="5400" dirty="0" smtClean="0">
                <a:latin typeface="Mongolian Baiti" charset="0"/>
                <a:ea typeface="Mongolian Baiti" charset="0"/>
                <a:cs typeface="Mongolian Baiti" charset="0"/>
              </a:rPr>
            </a:br>
            <a:r>
              <a:rPr lang="en-US" sz="5400">
                <a:latin typeface="Mongolian Baiti" charset="0"/>
                <a:ea typeface="Mongolian Baiti" charset="0"/>
                <a:cs typeface="Mongolian Baiti" charset="0"/>
              </a:rPr>
              <a:t/>
            </a:r>
            <a:br>
              <a:rPr lang="en-US" sz="5400">
                <a:latin typeface="Mongolian Baiti" charset="0"/>
                <a:ea typeface="Mongolian Baiti" charset="0"/>
                <a:cs typeface="Mongolian Baiti" charset="0"/>
              </a:rPr>
            </a:br>
            <a:r>
              <a:rPr lang="en-US" sz="5400" smtClean="0">
                <a:latin typeface="Mongolian Baiti" charset="0"/>
                <a:ea typeface="Mongolian Baiti" charset="0"/>
                <a:cs typeface="Mongolian Baiti" charset="0"/>
              </a:rPr>
              <a:t>Twin Daggers:</a:t>
            </a:r>
            <a:br>
              <a:rPr lang="en-US" sz="5400" smtClean="0">
                <a:latin typeface="Mongolian Baiti" charset="0"/>
                <a:ea typeface="Mongolian Baiti" charset="0"/>
                <a:cs typeface="Mongolian Baiti" charset="0"/>
              </a:rPr>
            </a:br>
            <a:r>
              <a:rPr lang="en-US" sz="5400" smtClean="0">
                <a:latin typeface="Mongolian Baiti" charset="0"/>
                <a:ea typeface="Mongolian Baiti" charset="0"/>
                <a:cs typeface="Mongolian Baiti" charset="0"/>
              </a:rPr>
              <a:t>Gettysburg and</a:t>
            </a:r>
            <a:br>
              <a:rPr lang="en-US" sz="5400" smtClean="0">
                <a:latin typeface="Mongolian Baiti" charset="0"/>
                <a:ea typeface="Mongolian Baiti" charset="0"/>
                <a:cs typeface="Mongolian Baiti" charset="0"/>
              </a:rPr>
            </a:br>
            <a:r>
              <a:rPr lang="en-US" sz="5400" smtClean="0">
                <a:latin typeface="Mongolian Baiti" charset="0"/>
                <a:ea typeface="Mongolian Baiti" charset="0"/>
                <a:cs typeface="Mongolian Baiti" charset="0"/>
              </a:rPr>
              <a:t>Vicksburg</a:t>
            </a:r>
            <a:endParaRPr lang="en-US" sz="5400" dirty="0">
              <a:latin typeface="Mongolian Baiti" charset="0"/>
              <a:ea typeface="Mongolian Baiti" charset="0"/>
              <a:cs typeface="Mongolian Baiti"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194" y="5116511"/>
            <a:ext cx="4500563" cy="1178719"/>
          </a:xfrm>
          <a:prstGeom prst="rect">
            <a:avLst/>
          </a:prstGeom>
        </p:spPr>
      </p:pic>
      <p:pic>
        <p:nvPicPr>
          <p:cNvPr id="3078" name="Picture 6" descr="illed at Gettysburg: Letters reveal pain of those left behi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911224"/>
            <a:ext cx="6307931" cy="4205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09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10515600" cy="1325563"/>
          </a:xfrm>
        </p:spPr>
        <p:txBody>
          <a:bodyPr/>
          <a:lstStyle/>
          <a:p>
            <a:pPr algn="ctr"/>
            <a:r>
              <a:rPr lang="en-US" dirty="0" smtClean="0">
                <a:latin typeface="Mongolian Baiti" charset="0"/>
                <a:ea typeface="Mongolian Baiti" charset="0"/>
                <a:cs typeface="Mongolian Baiti" charset="0"/>
              </a:rPr>
              <a:t>The Siege</a:t>
            </a:r>
            <a:endParaRPr lang="en-US" dirty="0">
              <a:latin typeface="Mongolian Baiti" charset="0"/>
              <a:ea typeface="Mongolian Baiti" charset="0"/>
              <a:cs typeface="Mongolian Baiti" charset="0"/>
            </a:endParaRPr>
          </a:p>
        </p:txBody>
      </p:sp>
      <p:sp>
        <p:nvSpPr>
          <p:cNvPr id="3" name="Content Placeholder 2"/>
          <p:cNvSpPr>
            <a:spLocks noGrp="1"/>
          </p:cNvSpPr>
          <p:nvPr>
            <p:ph idx="1"/>
          </p:nvPr>
        </p:nvSpPr>
        <p:spPr>
          <a:xfrm>
            <a:off x="5462585" y="1325563"/>
            <a:ext cx="6729415" cy="4664077"/>
          </a:xfrm>
        </p:spPr>
        <p:txBody>
          <a:bodyPr>
            <a:normAutofit/>
          </a:bodyPr>
          <a:lstStyle/>
          <a:p>
            <a:pPr>
              <a:buFont typeface="Arial" charset="0"/>
              <a:buChar char="•"/>
            </a:pPr>
            <a:r>
              <a:rPr lang="en-US" dirty="0" smtClean="0">
                <a:latin typeface="Mongolian Baiti" charset="0"/>
                <a:ea typeface="Mongolian Baiti" charset="0"/>
                <a:cs typeface="Mongolian Baiti" charset="0"/>
              </a:rPr>
              <a:t>Took a major toll on the people of the city.</a:t>
            </a:r>
            <a:endParaRPr lang="en-US" dirty="0" smtClean="0">
              <a:latin typeface="Mongolian Baiti" charset="0"/>
              <a:ea typeface="Mongolian Baiti" charset="0"/>
              <a:cs typeface="Mongolian Baiti" charset="0"/>
            </a:endParaRPr>
          </a:p>
          <a:p>
            <a:pPr>
              <a:buFont typeface="Arial" charset="0"/>
              <a:buChar char="•"/>
            </a:pPr>
            <a:r>
              <a:rPr lang="en-US" dirty="0" smtClean="0">
                <a:latin typeface="Mongolian Baiti" charset="0"/>
                <a:ea typeface="Mongolian Baiti" charset="0"/>
                <a:cs typeface="Mongolian Baiti" charset="0"/>
              </a:rPr>
              <a:t>Constant bombardment caused people to dig caves in the opposite side of the bluff to survive. </a:t>
            </a:r>
            <a:endParaRPr lang="en-US" dirty="0" smtClean="0">
              <a:latin typeface="Mongolian Baiti" charset="0"/>
              <a:ea typeface="Mongolian Baiti" charset="0"/>
              <a:cs typeface="Mongolian Baiti" charset="0"/>
            </a:endParaRPr>
          </a:p>
          <a:p>
            <a:pPr>
              <a:buFont typeface="Arial" charset="0"/>
              <a:buChar char="•"/>
            </a:pPr>
            <a:r>
              <a:rPr lang="en-US" dirty="0" smtClean="0">
                <a:latin typeface="Mongolian Baiti" charset="0"/>
                <a:ea typeface="Mongolian Baiti" charset="0"/>
                <a:cs typeface="Mongolian Baiti" charset="0"/>
              </a:rPr>
              <a:t>Starvation and scurvy plagued the soldiers. </a:t>
            </a:r>
          </a:p>
          <a:p>
            <a:pPr>
              <a:buFont typeface="Arial" charset="0"/>
              <a:buChar char="•"/>
            </a:pPr>
            <a:r>
              <a:rPr lang="en-US" dirty="0" smtClean="0">
                <a:latin typeface="Mongolian Baiti" charset="0"/>
                <a:ea typeface="Mongolian Baiti" charset="0"/>
                <a:cs typeface="Mongolian Baiti" charset="0"/>
              </a:rPr>
              <a:t>Finally, on July 4</a:t>
            </a:r>
            <a:r>
              <a:rPr lang="en-US" baseline="30000" dirty="0" smtClean="0">
                <a:latin typeface="Mongolian Baiti" charset="0"/>
                <a:ea typeface="Mongolian Baiti" charset="0"/>
                <a:cs typeface="Mongolian Baiti" charset="0"/>
              </a:rPr>
              <a:t>th</a:t>
            </a:r>
            <a:r>
              <a:rPr lang="en-US" dirty="0" smtClean="0">
                <a:latin typeface="Mongolian Baiti" charset="0"/>
                <a:ea typeface="Mongolian Baiti" charset="0"/>
                <a:cs typeface="Mongolian Baiti" charset="0"/>
              </a:rPr>
              <a:t>, 1863, Vicksburg surrendered to Union forces. </a:t>
            </a:r>
          </a:p>
          <a:p>
            <a:pPr>
              <a:buFont typeface="Arial" charset="0"/>
              <a:buChar char="•"/>
            </a:pPr>
            <a:r>
              <a:rPr lang="en-US" dirty="0" smtClean="0">
                <a:latin typeface="Mongolian Baiti" charset="0"/>
                <a:ea typeface="Mongolian Baiti" charset="0"/>
                <a:cs typeface="Mongolian Baiti" charset="0"/>
              </a:rPr>
              <a:t>The people of Vicksburg refused to celebrate the 4</a:t>
            </a:r>
            <a:r>
              <a:rPr lang="en-US" baseline="30000" dirty="0" smtClean="0">
                <a:latin typeface="Mongolian Baiti" charset="0"/>
                <a:ea typeface="Mongolian Baiti" charset="0"/>
                <a:cs typeface="Mongolian Baiti" charset="0"/>
              </a:rPr>
              <a:t>th</a:t>
            </a:r>
            <a:r>
              <a:rPr lang="en-US" dirty="0" smtClean="0">
                <a:latin typeface="Mongolian Baiti" charset="0"/>
                <a:ea typeface="Mongolian Baiti" charset="0"/>
                <a:cs typeface="Mongolian Baiti" charset="0"/>
              </a:rPr>
              <a:t> of July until World War II</a:t>
            </a:r>
            <a:r>
              <a:rPr lang="en-US" dirty="0" smtClean="0">
                <a:latin typeface="Mongolian Baiti" charset="0"/>
                <a:ea typeface="Mongolian Baiti" charset="0"/>
                <a:cs typeface="Mongolian Baiti" charset="0"/>
              </a:rPr>
              <a:t> </a:t>
            </a:r>
            <a:endParaRPr lang="en-US" dirty="0" smtClean="0">
              <a:latin typeface="Mongolian Baiti" charset="0"/>
              <a:ea typeface="Mongolian Baiti" charset="0"/>
              <a:cs typeface="Mongolian Baiti" charset="0"/>
            </a:endParaRPr>
          </a:p>
          <a:p>
            <a:pPr marL="0" indent="0">
              <a:buNone/>
            </a:pPr>
            <a:endParaRPr lang="en-US" dirty="0" smtClean="0">
              <a:latin typeface="Mongolian Baiti" charset="0"/>
              <a:ea typeface="Mongolian Baiti" charset="0"/>
              <a:cs typeface="Mongolian Baiti" charset="0"/>
            </a:endParaRPr>
          </a:p>
        </p:txBody>
      </p:sp>
      <p:pic>
        <p:nvPicPr>
          <p:cNvPr id="1028" name="Picture 4" descr="lysses S. Grant | Harvard Magaz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006" y="1325563"/>
            <a:ext cx="4929188" cy="36968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43663" y="5172075"/>
            <a:ext cx="1503873" cy="369332"/>
          </a:xfrm>
          <a:prstGeom prst="rect">
            <a:avLst/>
          </a:prstGeom>
          <a:noFill/>
        </p:spPr>
        <p:txBody>
          <a:bodyPr wrap="none" rtlCol="0">
            <a:spAutoFit/>
          </a:bodyPr>
          <a:lstStyle/>
          <a:p>
            <a:r>
              <a:rPr lang="en-US" smtClean="0"/>
              <a:t>General Grant</a:t>
            </a:r>
            <a:endParaRPr lang="en-US"/>
          </a:p>
        </p:txBody>
      </p:sp>
    </p:spTree>
    <p:extLst>
      <p:ext uri="{BB962C8B-B14F-4D97-AF65-F5344CB8AC3E}">
        <p14:creationId xmlns:p14="http://schemas.microsoft.com/office/powerpoint/2010/main" val="578216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10515600" cy="1325563"/>
          </a:xfrm>
        </p:spPr>
        <p:txBody>
          <a:bodyPr/>
          <a:lstStyle/>
          <a:p>
            <a:pPr algn="ctr"/>
            <a:r>
              <a:rPr lang="en-US" dirty="0" smtClean="0">
                <a:latin typeface="Mongolian Baiti" charset="0"/>
                <a:ea typeface="Mongolian Baiti" charset="0"/>
                <a:cs typeface="Mongolian Baiti" charset="0"/>
              </a:rPr>
              <a:t>The Effects</a:t>
            </a:r>
            <a:endParaRPr lang="en-US" dirty="0">
              <a:latin typeface="Mongolian Baiti" charset="0"/>
              <a:ea typeface="Mongolian Baiti" charset="0"/>
              <a:cs typeface="Mongolian Baiti" charset="0"/>
            </a:endParaRPr>
          </a:p>
        </p:txBody>
      </p:sp>
      <p:sp>
        <p:nvSpPr>
          <p:cNvPr id="3" name="Content Placeholder 2"/>
          <p:cNvSpPr>
            <a:spLocks noGrp="1"/>
          </p:cNvSpPr>
          <p:nvPr>
            <p:ph idx="1"/>
          </p:nvPr>
        </p:nvSpPr>
        <p:spPr>
          <a:xfrm>
            <a:off x="5231606" y="1325563"/>
            <a:ext cx="6729415" cy="4664077"/>
          </a:xfrm>
        </p:spPr>
        <p:txBody>
          <a:bodyPr>
            <a:normAutofit/>
          </a:bodyPr>
          <a:lstStyle/>
          <a:p>
            <a:pPr>
              <a:buFont typeface="Arial" charset="0"/>
              <a:buChar char="•"/>
            </a:pPr>
            <a:r>
              <a:rPr lang="en-US" dirty="0" smtClean="0">
                <a:latin typeface="Mongolian Baiti" charset="0"/>
                <a:ea typeface="Mongolian Baiti" charset="0"/>
                <a:cs typeface="Mongolian Baiti" charset="0"/>
              </a:rPr>
              <a:t>Union victories on July 3, 1863, at Gettysburg, and July 4</a:t>
            </a:r>
            <a:r>
              <a:rPr lang="en-US" baseline="30000" dirty="0" smtClean="0">
                <a:latin typeface="Mongolian Baiti" charset="0"/>
                <a:ea typeface="Mongolian Baiti" charset="0"/>
                <a:cs typeface="Mongolian Baiti" charset="0"/>
              </a:rPr>
              <a:t>th</a:t>
            </a:r>
            <a:r>
              <a:rPr lang="en-US" dirty="0" smtClean="0">
                <a:latin typeface="Mongolian Baiti" charset="0"/>
                <a:ea typeface="Mongolian Baiti" charset="0"/>
                <a:cs typeface="Mongolian Baiti" charset="0"/>
              </a:rPr>
              <a:t>, 1863, at Vicksburg</a:t>
            </a:r>
            <a:r>
              <a:rPr lang="en-US" smtClean="0">
                <a:latin typeface="Mongolian Baiti" charset="0"/>
                <a:ea typeface="Mongolian Baiti" charset="0"/>
                <a:cs typeface="Mongolian Baiti" charset="0"/>
              </a:rPr>
              <a:t>, combined, constituted </a:t>
            </a:r>
            <a:r>
              <a:rPr lang="en-US" dirty="0" smtClean="0">
                <a:latin typeface="Mongolian Baiti" charset="0"/>
                <a:ea typeface="Mongolian Baiti" charset="0"/>
                <a:cs typeface="Mongolian Baiti" charset="0"/>
              </a:rPr>
              <a:t>the turning point of the war. </a:t>
            </a:r>
            <a:endParaRPr lang="en-US" dirty="0" smtClean="0">
              <a:latin typeface="Mongolian Baiti" charset="0"/>
              <a:ea typeface="Mongolian Baiti" charset="0"/>
              <a:cs typeface="Mongolian Baiti" charset="0"/>
            </a:endParaRPr>
          </a:p>
          <a:p>
            <a:pPr>
              <a:buFont typeface="Arial" charset="0"/>
              <a:buChar char="•"/>
            </a:pPr>
            <a:r>
              <a:rPr lang="en-US" dirty="0" smtClean="0">
                <a:latin typeface="Mongolian Baiti" charset="0"/>
                <a:ea typeface="Mongolian Baiti" charset="0"/>
                <a:cs typeface="Mongolian Baiti" charset="0"/>
              </a:rPr>
              <a:t>Confederate forces would NOT be able to bring the war to the North, or, achieve foreign recognition.</a:t>
            </a:r>
            <a:endParaRPr lang="en-US" dirty="0" smtClean="0">
              <a:latin typeface="Mongolian Baiti" charset="0"/>
              <a:ea typeface="Mongolian Baiti" charset="0"/>
              <a:cs typeface="Mongolian Baiti" charset="0"/>
            </a:endParaRPr>
          </a:p>
          <a:p>
            <a:pPr>
              <a:buFont typeface="Arial" charset="0"/>
              <a:buChar char="•"/>
            </a:pPr>
            <a:r>
              <a:rPr lang="en-US" dirty="0" smtClean="0">
                <a:latin typeface="Mongolian Baiti" charset="0"/>
                <a:ea typeface="Mongolian Baiti" charset="0"/>
                <a:cs typeface="Mongolian Baiti" charset="0"/>
              </a:rPr>
              <a:t>Furthermore, Union forces were now in control of the Mississippi River, which had the effect of isolating Texas, Arkansas, and Louisiana, from the rest of the Confederacy.</a:t>
            </a:r>
            <a:endParaRPr lang="en-US" dirty="0" smtClean="0">
              <a:latin typeface="Mongolian Baiti" charset="0"/>
              <a:ea typeface="Mongolian Baiti" charset="0"/>
              <a:cs typeface="Mongolian Baiti" charset="0"/>
            </a:endParaRPr>
          </a:p>
          <a:p>
            <a:pPr marL="0" indent="0">
              <a:buNone/>
            </a:pPr>
            <a:endParaRPr lang="en-US" dirty="0" smtClean="0">
              <a:latin typeface="Mongolian Baiti" charset="0"/>
              <a:ea typeface="Mongolian Baiti" charset="0"/>
              <a:cs typeface="Mongolian Baiti" charset="0"/>
            </a:endParaRPr>
          </a:p>
        </p:txBody>
      </p:sp>
      <p:sp>
        <p:nvSpPr>
          <p:cNvPr id="5" name="TextBox 4"/>
          <p:cNvSpPr txBox="1"/>
          <p:nvPr/>
        </p:nvSpPr>
        <p:spPr>
          <a:xfrm>
            <a:off x="1879839" y="4343401"/>
            <a:ext cx="2031518" cy="369332"/>
          </a:xfrm>
          <a:prstGeom prst="rect">
            <a:avLst/>
          </a:prstGeom>
          <a:noFill/>
        </p:spPr>
        <p:txBody>
          <a:bodyPr wrap="none" rtlCol="0">
            <a:spAutoFit/>
          </a:bodyPr>
          <a:lstStyle/>
          <a:p>
            <a:r>
              <a:rPr lang="en-US" dirty="0" smtClean="0"/>
              <a:t>Lincoln </a:t>
            </a:r>
            <a:r>
              <a:rPr lang="en-US" smtClean="0"/>
              <a:t>and Cabinet</a:t>
            </a:r>
            <a:endParaRPr lang="en-US" dirty="0"/>
          </a:p>
        </p:txBody>
      </p:sp>
      <p:pic>
        <p:nvPicPr>
          <p:cNvPr id="11266" name="Picture 2" descr="undle of 2 - American Civil War - Abraham Lincoln &amp; His Cabi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804" y="1425576"/>
            <a:ext cx="4325589" cy="2817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746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294" y="-203203"/>
            <a:ext cx="10515600" cy="1325563"/>
          </a:xfrm>
        </p:spPr>
        <p:txBody>
          <a:bodyPr/>
          <a:lstStyle/>
          <a:p>
            <a:pPr algn="ctr"/>
            <a:r>
              <a:rPr lang="en-US" dirty="0" smtClean="0">
                <a:latin typeface="Mongolian Baiti" charset="0"/>
                <a:ea typeface="Mongolian Baiti" charset="0"/>
                <a:cs typeface="Mongolian Baiti" charset="0"/>
              </a:rPr>
              <a:t>Activities</a:t>
            </a:r>
            <a:endParaRPr lang="en-US" dirty="0">
              <a:latin typeface="Mongolian Baiti" charset="0"/>
              <a:ea typeface="Mongolian Baiti" charset="0"/>
              <a:cs typeface="Mongolian Baiti" charset="0"/>
            </a:endParaRPr>
          </a:p>
        </p:txBody>
      </p:sp>
      <p:sp>
        <p:nvSpPr>
          <p:cNvPr id="5" name="Rectangle 4"/>
          <p:cNvSpPr/>
          <p:nvPr/>
        </p:nvSpPr>
        <p:spPr>
          <a:xfrm>
            <a:off x="1295400" y="793749"/>
            <a:ext cx="9577388" cy="5940088"/>
          </a:xfrm>
          <a:prstGeom prst="rect">
            <a:avLst/>
          </a:prstGeom>
        </p:spPr>
        <p:txBody>
          <a:bodyPr wrap="square">
            <a:spAutoFit/>
          </a:bodyPr>
          <a:lstStyle/>
          <a:p>
            <a:r>
              <a:rPr lang="en-US" sz="2000" dirty="0">
                <a:hlinkClick r:id="rId2"/>
              </a:rPr>
              <a:t>https://</a:t>
            </a:r>
            <a:r>
              <a:rPr lang="en-US" sz="2000" dirty="0" smtClean="0">
                <a:hlinkClick r:id="rId2"/>
              </a:rPr>
              <a:t>mrnussbaum.com/the-82-year-long-grudge-the-siege-at-vicksburg</a:t>
            </a:r>
            <a:r>
              <a:rPr lang="en-US" sz="2000" dirty="0" smtClean="0"/>
              <a:t> </a:t>
            </a:r>
            <a:r>
              <a:rPr lang="en-US" sz="2000" dirty="0" smtClean="0">
                <a:solidFill>
                  <a:srgbClr val="000000"/>
                </a:solidFill>
                <a:latin typeface="lato-regular" charset="0"/>
              </a:rPr>
              <a:t>- </a:t>
            </a:r>
            <a:r>
              <a:rPr lang="en-US" sz="2000" dirty="0"/>
              <a:t>his writing prompt describes the “grudge” the citizens of Vicksburg, Mississippi held against the United States Government after the fall of their city in July of 1863. Independence Day was not celebrated in the Mississippi River town until after World War II. This writing prompt requires students to describe a grudge they have had, or, to describe one in literature, or sports, or if someone has had a grudge against them</a:t>
            </a:r>
            <a:r>
              <a:rPr lang="en-US" sz="2000" dirty="0" smtClean="0"/>
              <a:t>.</a:t>
            </a:r>
          </a:p>
          <a:p>
            <a:endParaRPr lang="en-US" sz="2000" dirty="0">
              <a:solidFill>
                <a:srgbClr val="000000"/>
              </a:solidFill>
              <a:latin typeface="lato-regular" charset="0"/>
              <a:hlinkClick r:id="rId3"/>
            </a:endParaRPr>
          </a:p>
          <a:p>
            <a:r>
              <a:rPr lang="en-US" sz="2000" dirty="0">
                <a:hlinkClick r:id="rId4"/>
              </a:rPr>
              <a:t>https://mrnussbaum.com/forgiveness-a-civil-war-writing-prompt</a:t>
            </a:r>
            <a:r>
              <a:rPr lang="en-US" sz="2000" dirty="0">
                <a:solidFill>
                  <a:srgbClr val="000000"/>
                </a:solidFill>
                <a:latin typeface="lato-regular" charset="0"/>
              </a:rPr>
              <a:t> - </a:t>
            </a:r>
            <a:r>
              <a:rPr lang="en-US" sz="2000" dirty="0"/>
              <a:t>Following the ill-fated infantry charge known as Pickett's Charge, on the last day of Gettysburg, Confederate Major General George Pickett was said to have harbored a life-long bitterness toward Robert E. Lee, who ordered the charge. This writing prompt requires students to think about the concept of forgiveness and describe the process he or she goes through when deciding whether or not to forgive someone</a:t>
            </a:r>
            <a:r>
              <a:rPr lang="en-US" sz="2000" dirty="0" smtClean="0"/>
              <a:t>.</a:t>
            </a:r>
          </a:p>
          <a:p>
            <a:endParaRPr lang="en-US" sz="2000" dirty="0"/>
          </a:p>
          <a:p>
            <a:r>
              <a:rPr lang="en-US" sz="2000" dirty="0">
                <a:hlinkClick r:id="rId5"/>
              </a:rPr>
              <a:t>https://</a:t>
            </a:r>
            <a:r>
              <a:rPr lang="en-US" sz="2000" dirty="0" smtClean="0">
                <a:hlinkClick r:id="rId5"/>
              </a:rPr>
              <a:t>mrnussbaum.com/wanted-a-good-union-general</a:t>
            </a:r>
            <a:r>
              <a:rPr lang="en-US" sz="2000" dirty="0" smtClean="0"/>
              <a:t> - </a:t>
            </a:r>
            <a:r>
              <a:rPr lang="en-US" sz="2000" dirty="0"/>
              <a:t>This is a fun activity that describes the deficiencies of the five commanders Lincoln appointed as Commanders of the Army of the Potomac. Students are required to craft a "Wanted" posted for an effective Union General and to describe the necessary qualities needed for such an important position.</a:t>
            </a:r>
            <a:endParaRPr lang="en-US" sz="2000" dirty="0" smtClean="0"/>
          </a:p>
        </p:txBody>
      </p:sp>
    </p:spTree>
    <p:extLst>
      <p:ext uri="{BB962C8B-B14F-4D97-AF65-F5344CB8AC3E}">
        <p14:creationId xmlns:p14="http://schemas.microsoft.com/office/powerpoint/2010/main" val="1580865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ongolian Baiti" charset="0"/>
                <a:ea typeface="Mongolian Baiti" charset="0"/>
                <a:cs typeface="Mongolian Baiti" charset="0"/>
              </a:rPr>
              <a:t>Where are we in </a:t>
            </a:r>
            <a:r>
              <a:rPr lang="en-US" dirty="0" smtClean="0">
                <a:latin typeface="Mongolian Baiti" charset="0"/>
                <a:ea typeface="Mongolian Baiti" charset="0"/>
                <a:cs typeface="Mongolian Baiti" charset="0"/>
              </a:rPr>
              <a:t>the</a:t>
            </a:r>
            <a:r>
              <a:rPr lang="en-US" dirty="0" smtClean="0">
                <a:latin typeface="Mongolian Baiti" charset="0"/>
                <a:ea typeface="Mongolian Baiti" charset="0"/>
                <a:cs typeface="Mongolian Baiti" charset="0"/>
              </a:rPr>
              <a:t> </a:t>
            </a:r>
            <a:r>
              <a:rPr lang="en-US" dirty="0" smtClean="0">
                <a:latin typeface="Mongolian Baiti" charset="0"/>
                <a:ea typeface="Mongolian Baiti" charset="0"/>
                <a:cs typeface="Mongolian Baiti" charset="0"/>
              </a:rPr>
              <a:t>Civil War? </a:t>
            </a:r>
            <a:endParaRPr lang="en-US" dirty="0">
              <a:latin typeface="Mongolian Baiti" charset="0"/>
              <a:ea typeface="Mongolian Baiti" charset="0"/>
              <a:cs typeface="Mongolian Baiti" charset="0"/>
            </a:endParaRPr>
          </a:p>
        </p:txBody>
      </p:sp>
      <p:sp>
        <p:nvSpPr>
          <p:cNvPr id="3" name="Content Placeholder 2"/>
          <p:cNvSpPr>
            <a:spLocks noGrp="1"/>
          </p:cNvSpPr>
          <p:nvPr>
            <p:ph idx="1"/>
          </p:nvPr>
        </p:nvSpPr>
        <p:spPr/>
        <p:txBody>
          <a:bodyPr>
            <a:normAutofit/>
          </a:bodyPr>
          <a:lstStyle/>
          <a:p>
            <a:r>
              <a:rPr lang="en-US" dirty="0" smtClean="0">
                <a:latin typeface="Mongolian Baiti" charset="0"/>
                <a:ea typeface="Mongolian Baiti" charset="0"/>
                <a:cs typeface="Mongolian Baiti" charset="0"/>
              </a:rPr>
              <a:t>President Lincoln issued the Emancipation Proclamation, following the bloody Battle of Antietam, which freed all slaves in “enemy territory.” </a:t>
            </a:r>
            <a:endParaRPr lang="en-US" dirty="0" smtClean="0">
              <a:latin typeface="Mongolian Baiti" charset="0"/>
              <a:ea typeface="Mongolian Baiti" charset="0"/>
              <a:cs typeface="Mongolian Baiti" charset="0"/>
            </a:endParaRPr>
          </a:p>
          <a:p>
            <a:r>
              <a:rPr lang="en-US" dirty="0" smtClean="0">
                <a:latin typeface="Mongolian Baiti" charset="0"/>
                <a:ea typeface="Mongolian Baiti" charset="0"/>
                <a:cs typeface="Mongolian Baiti" charset="0"/>
              </a:rPr>
              <a:t>Confederate forces had won decisive victories again the Army of the Potomac at Fredericksburg and Chancellorsville, stopping Federal advances on Richmond. These twin victories exposed major leadership voids in the Union ranks and caused Robert E. Lee to believe his army was invincible. For a second time, Lee endeavored to invade the North.</a:t>
            </a:r>
            <a:endParaRPr lang="en-US" dirty="0" smtClean="0">
              <a:latin typeface="Mongolian Baiti" charset="0"/>
              <a:ea typeface="Mongolian Baiti" charset="0"/>
              <a:cs typeface="Mongolian Baiti" charset="0"/>
            </a:endParaRPr>
          </a:p>
          <a:p>
            <a:pPr marL="0" indent="0" algn="ctr">
              <a:buNone/>
            </a:pPr>
            <a:r>
              <a:rPr lang="en-US" b="1" u="sng" dirty="0" smtClean="0">
                <a:latin typeface="Mongolian Baiti" charset="0"/>
                <a:ea typeface="Mongolian Baiti" charset="0"/>
                <a:cs typeface="Mongolian Baiti" charset="0"/>
              </a:rPr>
              <a:t>We </a:t>
            </a:r>
            <a:r>
              <a:rPr lang="en-US" b="1" u="sng" dirty="0" smtClean="0">
                <a:latin typeface="Mongolian Baiti" charset="0"/>
                <a:ea typeface="Mongolian Baiti" charset="0"/>
                <a:cs typeface="Mongolian Baiti" charset="0"/>
              </a:rPr>
              <a:t>start </a:t>
            </a:r>
            <a:r>
              <a:rPr lang="en-US" b="1" u="sng" dirty="0" smtClean="0">
                <a:latin typeface="Mongolian Baiti" charset="0"/>
                <a:ea typeface="Mongolian Baiti" charset="0"/>
                <a:cs typeface="Mongolian Baiti" charset="0"/>
              </a:rPr>
              <a:t>in </a:t>
            </a:r>
            <a:r>
              <a:rPr lang="en-US" b="1" u="sng" dirty="0" smtClean="0">
                <a:latin typeface="Mongolian Baiti" charset="0"/>
                <a:ea typeface="Mongolian Baiti" charset="0"/>
                <a:cs typeface="Mongolian Baiti" charset="0"/>
              </a:rPr>
              <a:t>June </a:t>
            </a:r>
            <a:r>
              <a:rPr lang="en-US" b="1" u="sng" dirty="0" smtClean="0">
                <a:latin typeface="Mongolian Baiti" charset="0"/>
                <a:ea typeface="Mongolian Baiti" charset="0"/>
                <a:cs typeface="Mongolian Baiti" charset="0"/>
              </a:rPr>
              <a:t>1863. </a:t>
            </a:r>
            <a:endParaRPr lang="en-US" b="1" u="sng" dirty="0" smtClean="0">
              <a:latin typeface="Mongolian Baiti" charset="0"/>
              <a:ea typeface="Mongolian Baiti" charset="0"/>
              <a:cs typeface="Mongolian Baiti" charset="0"/>
            </a:endParaRPr>
          </a:p>
        </p:txBody>
      </p:sp>
    </p:spTree>
    <p:extLst>
      <p:ext uri="{BB962C8B-B14F-4D97-AF65-F5344CB8AC3E}">
        <p14:creationId xmlns:p14="http://schemas.microsoft.com/office/powerpoint/2010/main" val="1225275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650" y="182560"/>
            <a:ext cx="10515600" cy="1325563"/>
          </a:xfrm>
        </p:spPr>
        <p:txBody>
          <a:bodyPr/>
          <a:lstStyle/>
          <a:p>
            <a:pPr algn="ctr"/>
            <a:r>
              <a:rPr lang="en-US" dirty="0" smtClean="0">
                <a:latin typeface="Mongolian Baiti" charset="0"/>
                <a:ea typeface="Mongolian Baiti" charset="0"/>
                <a:cs typeface="Mongolian Baiti" charset="0"/>
              </a:rPr>
              <a:t>1863</a:t>
            </a:r>
            <a:endParaRPr lang="en-US" dirty="0">
              <a:latin typeface="Mongolian Baiti" charset="0"/>
              <a:ea typeface="Mongolian Baiti" charset="0"/>
              <a:cs typeface="Mongolian Baiti" charset="0"/>
            </a:endParaRPr>
          </a:p>
        </p:txBody>
      </p:sp>
      <p:sp>
        <p:nvSpPr>
          <p:cNvPr id="3" name="Content Placeholder 2"/>
          <p:cNvSpPr>
            <a:spLocks noGrp="1"/>
          </p:cNvSpPr>
          <p:nvPr>
            <p:ph idx="1"/>
          </p:nvPr>
        </p:nvSpPr>
        <p:spPr>
          <a:xfrm>
            <a:off x="5143498" y="1508122"/>
            <a:ext cx="6700840" cy="4892677"/>
          </a:xfrm>
        </p:spPr>
        <p:txBody>
          <a:bodyPr>
            <a:normAutofit lnSpcReduction="10000"/>
          </a:bodyPr>
          <a:lstStyle/>
          <a:p>
            <a:r>
              <a:rPr lang="en-US" dirty="0" smtClean="0">
                <a:latin typeface="Mongolian Baiti" charset="0"/>
                <a:ea typeface="Mongolian Baiti" charset="0"/>
                <a:cs typeface="Mongolian Baiti" charset="0"/>
              </a:rPr>
              <a:t>After Hooker’s disastrous performance at Chancellorsville, Lincoln replaces him as Commander of the Army of the Potomac with George Meade. </a:t>
            </a:r>
            <a:endParaRPr lang="en-US" dirty="0" smtClean="0">
              <a:latin typeface="Mongolian Baiti" charset="0"/>
              <a:ea typeface="Mongolian Baiti" charset="0"/>
              <a:cs typeface="Mongolian Baiti" charset="0"/>
            </a:endParaRPr>
          </a:p>
          <a:p>
            <a:r>
              <a:rPr lang="en-US" dirty="0" smtClean="0">
                <a:latin typeface="Mongolian Baiti" charset="0"/>
                <a:ea typeface="Mongolian Baiti" charset="0"/>
                <a:cs typeface="Mongolian Baiti" charset="0"/>
              </a:rPr>
              <a:t>Lee believed he could threaten the northern cities of Harrisburg, Philadelphia, and even Washington. </a:t>
            </a:r>
            <a:endParaRPr lang="en-US" dirty="0" smtClean="0">
              <a:latin typeface="Mongolian Baiti" charset="0"/>
              <a:ea typeface="Mongolian Baiti" charset="0"/>
              <a:cs typeface="Mongolian Baiti" charset="0"/>
            </a:endParaRPr>
          </a:p>
          <a:p>
            <a:r>
              <a:rPr lang="en-US" dirty="0" smtClean="0">
                <a:latin typeface="Mongolian Baiti" charset="0"/>
                <a:ea typeface="Mongolian Baiti" charset="0"/>
                <a:cs typeface="Mongolian Baiti" charset="0"/>
              </a:rPr>
              <a:t>Lee was desperate to bring suffering to the North, as much of Virginia had been ravaged by war. He also wanted to take advantage of sagging support of the war in the North. </a:t>
            </a:r>
            <a:endParaRPr lang="en-US" dirty="0" smtClean="0">
              <a:latin typeface="Mongolian Baiti" charset="0"/>
              <a:ea typeface="Mongolian Baiti" charset="0"/>
              <a:cs typeface="Mongolian Baiti" charset="0"/>
            </a:endParaRPr>
          </a:p>
          <a:p>
            <a:pPr marL="0" indent="0">
              <a:buNone/>
            </a:pPr>
            <a:endParaRPr lang="en-US" dirty="0" smtClean="0">
              <a:latin typeface="Mongolian Baiti" charset="0"/>
              <a:ea typeface="Mongolian Baiti" charset="0"/>
              <a:cs typeface="Mongolian Baiti" charset="0"/>
            </a:endParaRPr>
          </a:p>
        </p:txBody>
      </p:sp>
      <p:sp>
        <p:nvSpPr>
          <p:cNvPr id="6" name="TextBox 5"/>
          <p:cNvSpPr txBox="1"/>
          <p:nvPr/>
        </p:nvSpPr>
        <p:spPr>
          <a:xfrm>
            <a:off x="1858039" y="4857751"/>
            <a:ext cx="1580817" cy="369332"/>
          </a:xfrm>
          <a:prstGeom prst="rect">
            <a:avLst/>
          </a:prstGeom>
          <a:noFill/>
        </p:spPr>
        <p:txBody>
          <a:bodyPr wrap="none" rtlCol="0">
            <a:spAutoFit/>
          </a:bodyPr>
          <a:lstStyle/>
          <a:p>
            <a:r>
              <a:rPr lang="en-US" smtClean="0"/>
              <a:t>George Meade</a:t>
            </a:r>
            <a:endParaRPr lang="en-US"/>
          </a:p>
        </p:txBody>
      </p:sp>
      <p:pic>
        <p:nvPicPr>
          <p:cNvPr id="4106" name="Picture 10" descr="ajor General George Meade in the Civil W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86" y="1257300"/>
            <a:ext cx="4351924" cy="3343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968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650" y="182560"/>
            <a:ext cx="10515600" cy="1325563"/>
          </a:xfrm>
        </p:spPr>
        <p:txBody>
          <a:bodyPr/>
          <a:lstStyle/>
          <a:p>
            <a:pPr algn="ctr"/>
            <a:r>
              <a:rPr lang="en-US" dirty="0" smtClean="0">
                <a:latin typeface="Mongolian Baiti" charset="0"/>
                <a:ea typeface="Mongolian Baiti" charset="0"/>
                <a:cs typeface="Mongolian Baiti" charset="0"/>
              </a:rPr>
              <a:t>Late June 1863</a:t>
            </a:r>
            <a:endParaRPr lang="en-US" dirty="0">
              <a:latin typeface="Mongolian Baiti" charset="0"/>
              <a:ea typeface="Mongolian Baiti" charset="0"/>
              <a:cs typeface="Mongolian Baiti" charset="0"/>
            </a:endParaRPr>
          </a:p>
        </p:txBody>
      </p:sp>
      <p:sp>
        <p:nvSpPr>
          <p:cNvPr id="3" name="Content Placeholder 2"/>
          <p:cNvSpPr>
            <a:spLocks noGrp="1"/>
          </p:cNvSpPr>
          <p:nvPr>
            <p:ph idx="1"/>
          </p:nvPr>
        </p:nvSpPr>
        <p:spPr>
          <a:xfrm>
            <a:off x="5143498" y="1508122"/>
            <a:ext cx="6700840" cy="4892677"/>
          </a:xfrm>
        </p:spPr>
        <p:txBody>
          <a:bodyPr>
            <a:normAutofit fontScale="92500" lnSpcReduction="10000"/>
          </a:bodyPr>
          <a:lstStyle/>
          <a:p>
            <a:r>
              <a:rPr lang="en-US" dirty="0" smtClean="0">
                <a:latin typeface="Mongolian Baiti" charset="0"/>
                <a:ea typeface="Mongolian Baiti" charset="0"/>
                <a:cs typeface="Mongolian Baiti" charset="0"/>
              </a:rPr>
              <a:t>Confederate forces head north through Maryland, cross the Mason-Dixon Line and enter Pennsylvania. They are followed by Union forces. </a:t>
            </a:r>
            <a:endParaRPr lang="en-US" dirty="0" smtClean="0">
              <a:latin typeface="Mongolian Baiti" charset="0"/>
              <a:ea typeface="Mongolian Baiti" charset="0"/>
              <a:cs typeface="Mongolian Baiti" charset="0"/>
            </a:endParaRPr>
          </a:p>
          <a:p>
            <a:r>
              <a:rPr lang="en-US" dirty="0" smtClean="0">
                <a:latin typeface="Mongolian Baiti" charset="0"/>
                <a:ea typeface="Mongolian Baiti" charset="0"/>
                <a:cs typeface="Mongolian Baiti" charset="0"/>
              </a:rPr>
              <a:t>Lee’s Army reaches Gettysburg, where it proceeds to commandeer a shoe factory. </a:t>
            </a:r>
            <a:endParaRPr lang="en-US" dirty="0" smtClean="0">
              <a:latin typeface="Mongolian Baiti" charset="0"/>
              <a:ea typeface="Mongolian Baiti" charset="0"/>
              <a:cs typeface="Mongolian Baiti" charset="0"/>
            </a:endParaRPr>
          </a:p>
          <a:p>
            <a:r>
              <a:rPr lang="en-US" dirty="0" smtClean="0">
                <a:latin typeface="Mongolian Baiti" charset="0"/>
                <a:ea typeface="Mongolian Baiti" charset="0"/>
                <a:cs typeface="Mongolian Baiti" charset="0"/>
              </a:rPr>
              <a:t>On July 1, fighting begins as Union forces attempt to occupy a series of heights around Gettysburg known as Cemetery Hill, Cemetery Ridge and Culp’s Hill.</a:t>
            </a:r>
          </a:p>
          <a:p>
            <a:r>
              <a:rPr lang="en-US" dirty="0" smtClean="0">
                <a:latin typeface="Mongolian Baiti" charset="0"/>
                <a:ea typeface="Mongolian Baiti" charset="0"/>
                <a:cs typeface="Mongolian Baiti" charset="0"/>
              </a:rPr>
              <a:t>Union forces in and around Gettysburg number over 94,000, with Confederate forces numbering at least. 70,000.</a:t>
            </a:r>
            <a:endParaRPr lang="en-US" dirty="0" smtClean="0">
              <a:latin typeface="Mongolian Baiti" charset="0"/>
              <a:ea typeface="Mongolian Baiti" charset="0"/>
              <a:cs typeface="Mongolian Baiti" charset="0"/>
            </a:endParaRPr>
          </a:p>
          <a:p>
            <a:pPr marL="0" indent="0">
              <a:buNone/>
            </a:pPr>
            <a:endParaRPr lang="en-US" dirty="0" smtClean="0">
              <a:latin typeface="Mongolian Baiti" charset="0"/>
              <a:ea typeface="Mongolian Baiti" charset="0"/>
              <a:cs typeface="Mongolian Baiti" charset="0"/>
            </a:endParaRPr>
          </a:p>
          <a:p>
            <a:pPr marL="0" indent="0">
              <a:buNone/>
            </a:pPr>
            <a:endParaRPr lang="en-US" dirty="0" smtClean="0">
              <a:latin typeface="Mongolian Baiti" charset="0"/>
              <a:ea typeface="Mongolian Baiti" charset="0"/>
              <a:cs typeface="Mongolian Baiti" charset="0"/>
            </a:endParaRPr>
          </a:p>
        </p:txBody>
      </p:sp>
      <p:pic>
        <p:nvPicPr>
          <p:cNvPr id="5126" name="Picture 6" descr="ettysburg Photos 1863 | ... Headquarters, Cemetery Ridg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1508122"/>
            <a:ext cx="4759377" cy="36290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43101" y="5257800"/>
            <a:ext cx="1672637" cy="369332"/>
          </a:xfrm>
          <a:prstGeom prst="rect">
            <a:avLst/>
          </a:prstGeom>
          <a:noFill/>
        </p:spPr>
        <p:txBody>
          <a:bodyPr wrap="none" rtlCol="0">
            <a:spAutoFit/>
          </a:bodyPr>
          <a:lstStyle/>
          <a:p>
            <a:r>
              <a:rPr lang="en-US" dirty="0" smtClean="0"/>
              <a:t>Cemetery Ridge</a:t>
            </a:r>
            <a:endParaRPr lang="en-US" dirty="0"/>
          </a:p>
        </p:txBody>
      </p:sp>
    </p:spTree>
    <p:extLst>
      <p:ext uri="{BB962C8B-B14F-4D97-AF65-F5344CB8AC3E}">
        <p14:creationId xmlns:p14="http://schemas.microsoft.com/office/powerpoint/2010/main" val="1003294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650" y="182560"/>
            <a:ext cx="10515600" cy="1325563"/>
          </a:xfrm>
        </p:spPr>
        <p:txBody>
          <a:bodyPr/>
          <a:lstStyle/>
          <a:p>
            <a:pPr algn="ctr"/>
            <a:r>
              <a:rPr lang="en-US" dirty="0" smtClean="0">
                <a:latin typeface="Mongolian Baiti" charset="0"/>
                <a:ea typeface="Mongolian Baiti" charset="0"/>
                <a:cs typeface="Mongolian Baiti" charset="0"/>
              </a:rPr>
              <a:t>Gettysburg</a:t>
            </a:r>
            <a:endParaRPr lang="en-US" dirty="0">
              <a:latin typeface="Mongolian Baiti" charset="0"/>
              <a:ea typeface="Mongolian Baiti" charset="0"/>
              <a:cs typeface="Mongolian Baiti" charset="0"/>
            </a:endParaRPr>
          </a:p>
        </p:txBody>
      </p:sp>
      <p:sp>
        <p:nvSpPr>
          <p:cNvPr id="3" name="Content Placeholder 2"/>
          <p:cNvSpPr>
            <a:spLocks noGrp="1"/>
          </p:cNvSpPr>
          <p:nvPr>
            <p:ph idx="1"/>
          </p:nvPr>
        </p:nvSpPr>
        <p:spPr>
          <a:xfrm>
            <a:off x="5143498" y="1508122"/>
            <a:ext cx="6729415" cy="4664077"/>
          </a:xfrm>
        </p:spPr>
        <p:txBody>
          <a:bodyPr>
            <a:normAutofit fontScale="92500" lnSpcReduction="20000"/>
          </a:bodyPr>
          <a:lstStyle/>
          <a:p>
            <a:r>
              <a:rPr lang="en-US" dirty="0" smtClean="0">
                <a:latin typeface="Mongolian Baiti" charset="0"/>
                <a:ea typeface="Mongolian Baiti" charset="0"/>
                <a:cs typeface="Mongolian Baiti" charset="0"/>
              </a:rPr>
              <a:t>The massive battle will become the largest battle EVER fought in the Western Hemisphere.</a:t>
            </a:r>
          </a:p>
          <a:p>
            <a:r>
              <a:rPr lang="en-US" dirty="0" smtClean="0">
                <a:latin typeface="Mongolian Baiti" charset="0"/>
                <a:ea typeface="Mongolian Baiti" charset="0"/>
                <a:cs typeface="Mongolian Baiti" charset="0"/>
              </a:rPr>
              <a:t>Violent fighting for control of Gettysburg occurs on July 1 and July 2, resulting in tens of thousands of casualties. Union forces made an incredible stand at the high ground known as Little Round Top, preventing Confederate forces from flanking the Union Army. </a:t>
            </a:r>
          </a:p>
          <a:p>
            <a:r>
              <a:rPr lang="en-US" dirty="0" smtClean="0">
                <a:latin typeface="Mongolian Baiti" charset="0"/>
                <a:ea typeface="Mongolian Baiti" charset="0"/>
                <a:cs typeface="Mongolian Baiti" charset="0"/>
              </a:rPr>
              <a:t>By Day 3 (July 3), there was no clear winner. Union forces still held the high ground and Lee would make a fateful decision, without the benefit of intelligence usually provided by Jeb Stuart and his cavalry. </a:t>
            </a:r>
            <a:endParaRPr lang="en-US" dirty="0" smtClean="0">
              <a:latin typeface="Mongolian Baiti" charset="0"/>
              <a:ea typeface="Mongolian Baiti" charset="0"/>
              <a:cs typeface="Mongolian Baiti" charset="0"/>
            </a:endParaRPr>
          </a:p>
          <a:p>
            <a:pPr marL="0" indent="0">
              <a:buNone/>
            </a:pPr>
            <a:endParaRPr lang="en-US" dirty="0" smtClean="0">
              <a:latin typeface="Mongolian Baiti" charset="0"/>
              <a:ea typeface="Mongolian Baiti" charset="0"/>
              <a:cs typeface="Mongolian Baiti" charset="0"/>
            </a:endParaRPr>
          </a:p>
          <a:p>
            <a:pPr marL="0" indent="0">
              <a:buNone/>
            </a:pPr>
            <a:endParaRPr lang="en-US" dirty="0" smtClean="0">
              <a:latin typeface="Mongolian Baiti" charset="0"/>
              <a:ea typeface="Mongolian Baiti" charset="0"/>
              <a:cs typeface="Mongolian Baiti" charset="0"/>
            </a:endParaRPr>
          </a:p>
        </p:txBody>
      </p:sp>
      <p:pic>
        <p:nvPicPr>
          <p:cNvPr id="6150" name="Picture 6" descr="ames Ewell Brown &quot;Jeb&quot; Stuart (U.S. National Park Serv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537" y="1100138"/>
            <a:ext cx="3238500" cy="39528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24827" y="5108579"/>
            <a:ext cx="2331920" cy="369332"/>
          </a:xfrm>
          <a:prstGeom prst="rect">
            <a:avLst/>
          </a:prstGeom>
          <a:noFill/>
        </p:spPr>
        <p:txBody>
          <a:bodyPr wrap="none" rtlCol="0">
            <a:spAutoFit/>
          </a:bodyPr>
          <a:lstStyle/>
          <a:p>
            <a:r>
              <a:rPr lang="en-US" smtClean="0"/>
              <a:t>Where was Jeb Stuart?</a:t>
            </a:r>
            <a:endParaRPr lang="en-US"/>
          </a:p>
        </p:txBody>
      </p:sp>
    </p:spTree>
    <p:extLst>
      <p:ext uri="{BB962C8B-B14F-4D97-AF65-F5344CB8AC3E}">
        <p14:creationId xmlns:p14="http://schemas.microsoft.com/office/powerpoint/2010/main" val="831166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650" y="182560"/>
            <a:ext cx="10515600" cy="1325563"/>
          </a:xfrm>
        </p:spPr>
        <p:txBody>
          <a:bodyPr/>
          <a:lstStyle/>
          <a:p>
            <a:pPr algn="ctr"/>
            <a:r>
              <a:rPr lang="en-US" dirty="0" smtClean="0">
                <a:latin typeface="Mongolian Baiti" charset="0"/>
                <a:ea typeface="Mongolian Baiti" charset="0"/>
                <a:cs typeface="Mongolian Baiti" charset="0"/>
              </a:rPr>
              <a:t>Day 3</a:t>
            </a:r>
            <a:endParaRPr lang="en-US" dirty="0">
              <a:latin typeface="Mongolian Baiti" charset="0"/>
              <a:ea typeface="Mongolian Baiti" charset="0"/>
              <a:cs typeface="Mongolian Baiti" charset="0"/>
            </a:endParaRPr>
          </a:p>
        </p:txBody>
      </p:sp>
      <p:sp>
        <p:nvSpPr>
          <p:cNvPr id="3" name="Content Placeholder 2"/>
          <p:cNvSpPr>
            <a:spLocks noGrp="1"/>
          </p:cNvSpPr>
          <p:nvPr>
            <p:ph idx="1"/>
          </p:nvPr>
        </p:nvSpPr>
        <p:spPr>
          <a:xfrm>
            <a:off x="5143498" y="1508122"/>
            <a:ext cx="6729415" cy="4664077"/>
          </a:xfrm>
        </p:spPr>
        <p:txBody>
          <a:bodyPr>
            <a:normAutofit/>
          </a:bodyPr>
          <a:lstStyle/>
          <a:p>
            <a:r>
              <a:rPr lang="en-US" dirty="0" smtClean="0">
                <a:latin typeface="Mongolian Baiti" charset="0"/>
                <a:ea typeface="Mongolian Baiti" charset="0"/>
                <a:cs typeface="Mongolian Baiti" charset="0"/>
              </a:rPr>
              <a:t>Lee, desperate to break the stalemate ordered a massive infantry charge up Cemetery Ridge to dislodge Union positions</a:t>
            </a:r>
          </a:p>
          <a:p>
            <a:r>
              <a:rPr lang="en-US" dirty="0" smtClean="0">
                <a:latin typeface="Mongolian Baiti" charset="0"/>
                <a:ea typeface="Mongolian Baiti" charset="0"/>
                <a:cs typeface="Mongolian Baiti" charset="0"/>
              </a:rPr>
              <a:t>This charge would become known as “Pickett’s Charge,” because it was led by George Pickett’s Unit. </a:t>
            </a:r>
            <a:endParaRPr lang="en-US" dirty="0" smtClean="0">
              <a:latin typeface="Mongolian Baiti" charset="0"/>
              <a:ea typeface="Mongolian Baiti" charset="0"/>
              <a:cs typeface="Mongolian Baiti" charset="0"/>
            </a:endParaRPr>
          </a:p>
          <a:p>
            <a:r>
              <a:rPr lang="en-US" dirty="0" smtClean="0">
                <a:latin typeface="Mongolian Baiti" charset="0"/>
                <a:ea typeface="Mongolian Baiti" charset="0"/>
                <a:cs typeface="Mongolian Baiti" charset="0"/>
              </a:rPr>
              <a:t>Confederate General James Longstreet believed it a suicide mission and tried to convince Lee to abandon the plan. Lee would ignore Longstreet’s pleas. </a:t>
            </a:r>
            <a:endParaRPr lang="en-US" dirty="0" smtClean="0">
              <a:latin typeface="Mongolian Baiti" charset="0"/>
              <a:ea typeface="Mongolian Baiti" charset="0"/>
              <a:cs typeface="Mongolian Baiti" charset="0"/>
            </a:endParaRPr>
          </a:p>
          <a:p>
            <a:pPr marL="0" indent="0">
              <a:buNone/>
            </a:pPr>
            <a:endParaRPr lang="en-US" dirty="0" smtClean="0">
              <a:latin typeface="Mongolian Baiti" charset="0"/>
              <a:ea typeface="Mongolian Baiti" charset="0"/>
              <a:cs typeface="Mongolian Baiti" charset="0"/>
            </a:endParaRPr>
          </a:p>
          <a:p>
            <a:pPr marL="0" indent="0">
              <a:buNone/>
            </a:pPr>
            <a:endParaRPr lang="en-US" dirty="0" smtClean="0">
              <a:latin typeface="Mongolian Baiti" charset="0"/>
              <a:ea typeface="Mongolian Baiti" charset="0"/>
              <a:cs typeface="Mongolian Baiti" charset="0"/>
            </a:endParaRPr>
          </a:p>
        </p:txBody>
      </p:sp>
      <p:pic>
        <p:nvPicPr>
          <p:cNvPr id="7172" name="Picture 4" descr="eorge Edward Pickett (U.S. National Park Serv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49" y="845341"/>
            <a:ext cx="3686175" cy="44993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24611" y="5457826"/>
            <a:ext cx="1551450" cy="369332"/>
          </a:xfrm>
          <a:prstGeom prst="rect">
            <a:avLst/>
          </a:prstGeom>
          <a:noFill/>
        </p:spPr>
        <p:txBody>
          <a:bodyPr wrap="none" rtlCol="0">
            <a:spAutoFit/>
          </a:bodyPr>
          <a:lstStyle/>
          <a:p>
            <a:r>
              <a:rPr lang="en-US" smtClean="0"/>
              <a:t>George Pickett</a:t>
            </a:r>
            <a:endParaRPr lang="en-US"/>
          </a:p>
        </p:txBody>
      </p:sp>
    </p:spTree>
    <p:extLst>
      <p:ext uri="{BB962C8B-B14F-4D97-AF65-F5344CB8AC3E}">
        <p14:creationId xmlns:p14="http://schemas.microsoft.com/office/powerpoint/2010/main" val="833960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10515600" cy="1325563"/>
          </a:xfrm>
        </p:spPr>
        <p:txBody>
          <a:bodyPr/>
          <a:lstStyle/>
          <a:p>
            <a:pPr algn="ctr"/>
            <a:r>
              <a:rPr lang="en-US" dirty="0" smtClean="0">
                <a:latin typeface="Mongolian Baiti" charset="0"/>
                <a:ea typeface="Mongolian Baiti" charset="0"/>
                <a:cs typeface="Mongolian Baiti" charset="0"/>
              </a:rPr>
              <a:t>Pickett’s Charge</a:t>
            </a:r>
            <a:endParaRPr lang="en-US" dirty="0">
              <a:latin typeface="Mongolian Baiti" charset="0"/>
              <a:ea typeface="Mongolian Baiti" charset="0"/>
              <a:cs typeface="Mongolian Baiti" charset="0"/>
            </a:endParaRPr>
          </a:p>
        </p:txBody>
      </p:sp>
      <p:sp>
        <p:nvSpPr>
          <p:cNvPr id="3" name="Content Placeholder 2"/>
          <p:cNvSpPr>
            <a:spLocks noGrp="1"/>
          </p:cNvSpPr>
          <p:nvPr>
            <p:ph idx="1"/>
          </p:nvPr>
        </p:nvSpPr>
        <p:spPr>
          <a:xfrm>
            <a:off x="5143498" y="1508122"/>
            <a:ext cx="6729415" cy="4664077"/>
          </a:xfrm>
        </p:spPr>
        <p:txBody>
          <a:bodyPr>
            <a:normAutofit fontScale="92500" lnSpcReduction="20000"/>
          </a:bodyPr>
          <a:lstStyle/>
          <a:p>
            <a:pPr>
              <a:buFont typeface="Arial" charset="0"/>
              <a:buChar char="•"/>
            </a:pPr>
            <a:r>
              <a:rPr lang="en-US" dirty="0" smtClean="0">
                <a:latin typeface="Mongolian Baiti" charset="0"/>
                <a:ea typeface="Mongolian Baiti" charset="0"/>
                <a:cs typeface="Mongolian Baiti" charset="0"/>
              </a:rPr>
              <a:t>12,000 soldiers unde</a:t>
            </a:r>
            <a:r>
              <a:rPr lang="en-US" dirty="0" smtClean="0">
                <a:latin typeface="Mongolian Baiti" charset="0"/>
                <a:ea typeface="Mongolian Baiti" charset="0"/>
                <a:cs typeface="Mongolian Baiti" charset="0"/>
              </a:rPr>
              <a:t>r General Pickett began their mile-long advance on July 3, 1863 up Cemetery Ridge after an artillery bombardment, designed to “soften defenses.” </a:t>
            </a:r>
            <a:endParaRPr lang="en-US" dirty="0" smtClean="0">
              <a:latin typeface="Mongolian Baiti" charset="0"/>
              <a:ea typeface="Mongolian Baiti" charset="0"/>
              <a:cs typeface="Mongolian Baiti" charset="0"/>
            </a:endParaRPr>
          </a:p>
          <a:p>
            <a:pPr>
              <a:buFont typeface="Arial" charset="0"/>
              <a:buChar char="•"/>
            </a:pPr>
            <a:r>
              <a:rPr lang="en-US" dirty="0" smtClean="0">
                <a:latin typeface="Mongolian Baiti" charset="0"/>
                <a:ea typeface="Mongolian Baiti" charset="0"/>
                <a:cs typeface="Mongolian Baiti" charset="0"/>
              </a:rPr>
              <a:t>Confederate soldiers made easy targets for Union gunners and artillery, as thousands were killed or wounded. </a:t>
            </a:r>
            <a:endParaRPr lang="en-US" dirty="0" smtClean="0">
              <a:latin typeface="Mongolian Baiti" charset="0"/>
              <a:ea typeface="Mongolian Baiti" charset="0"/>
              <a:cs typeface="Mongolian Baiti" charset="0"/>
            </a:endParaRPr>
          </a:p>
          <a:p>
            <a:pPr>
              <a:buFont typeface="Arial" charset="0"/>
              <a:buChar char="•"/>
            </a:pPr>
            <a:r>
              <a:rPr lang="en-US" dirty="0" smtClean="0">
                <a:latin typeface="Mongolian Baiti" charset="0"/>
                <a:ea typeface="Mongolian Baiti" charset="0"/>
                <a:cs typeface="Mongolian Baiti" charset="0"/>
              </a:rPr>
              <a:t>It quickly became apparent that Longstreet was right! Pickett’s Charge was a disaster and Lee rode around the ranks shouting “it’s all my fault,” as his soldiers were forced to retreat or were captured. </a:t>
            </a:r>
          </a:p>
          <a:p>
            <a:pPr>
              <a:buFont typeface="Arial" charset="0"/>
              <a:buChar char="•"/>
            </a:pPr>
            <a:r>
              <a:rPr lang="en-US" dirty="0" smtClean="0">
                <a:latin typeface="Mongolian Baiti" charset="0"/>
                <a:ea typeface="Mongolian Baiti" charset="0"/>
                <a:cs typeface="Mongolian Baiti" charset="0"/>
              </a:rPr>
              <a:t>Pickett’s unit was decimated. More than half of the 12,000 soldiers were killed, wounded, or captured. He never forgave Lee. </a:t>
            </a:r>
            <a:endParaRPr lang="en-US" dirty="0" smtClean="0">
              <a:latin typeface="Mongolian Baiti" charset="0"/>
              <a:ea typeface="Mongolian Baiti" charset="0"/>
              <a:cs typeface="Mongolian Baiti" charset="0"/>
            </a:endParaRPr>
          </a:p>
        </p:txBody>
      </p:sp>
      <p:pic>
        <p:nvPicPr>
          <p:cNvPr id="8196" name="Picture 4" descr="alking in the Steps of an Ancestor in Pickett's Charge - The Atlant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7" y="1508122"/>
            <a:ext cx="4736138" cy="2149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398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10515600" cy="1325563"/>
          </a:xfrm>
        </p:spPr>
        <p:txBody>
          <a:bodyPr/>
          <a:lstStyle/>
          <a:p>
            <a:pPr algn="ctr"/>
            <a:r>
              <a:rPr lang="en-US" dirty="0" smtClean="0">
                <a:latin typeface="Mongolian Baiti" charset="0"/>
                <a:ea typeface="Mongolian Baiti" charset="0"/>
                <a:cs typeface="Mongolian Baiti" charset="0"/>
              </a:rPr>
              <a:t>Confederate Retreat</a:t>
            </a:r>
            <a:endParaRPr lang="en-US" dirty="0">
              <a:latin typeface="Mongolian Baiti" charset="0"/>
              <a:ea typeface="Mongolian Baiti" charset="0"/>
              <a:cs typeface="Mongolian Baiti" charset="0"/>
            </a:endParaRPr>
          </a:p>
        </p:txBody>
      </p:sp>
      <p:sp>
        <p:nvSpPr>
          <p:cNvPr id="3" name="Content Placeholder 2"/>
          <p:cNvSpPr>
            <a:spLocks noGrp="1"/>
          </p:cNvSpPr>
          <p:nvPr>
            <p:ph idx="1"/>
          </p:nvPr>
        </p:nvSpPr>
        <p:spPr>
          <a:xfrm>
            <a:off x="5143498" y="1508122"/>
            <a:ext cx="6729415" cy="4664077"/>
          </a:xfrm>
        </p:spPr>
        <p:txBody>
          <a:bodyPr>
            <a:normAutofit/>
          </a:bodyPr>
          <a:lstStyle/>
          <a:p>
            <a:pPr>
              <a:buFont typeface="Arial" charset="0"/>
              <a:buChar char="•"/>
            </a:pPr>
            <a:r>
              <a:rPr lang="en-US" dirty="0" smtClean="0">
                <a:latin typeface="Mongolian Baiti" charset="0"/>
                <a:ea typeface="Mongolian Baiti" charset="0"/>
                <a:cs typeface="Mongolian Baiti" charset="0"/>
              </a:rPr>
              <a:t>Confederate Forces, battered and beleaguered were forced to retreat across the Potomac River, back to Virginia. </a:t>
            </a:r>
            <a:endParaRPr lang="en-US" dirty="0" smtClean="0">
              <a:latin typeface="Mongolian Baiti" charset="0"/>
              <a:ea typeface="Mongolian Baiti" charset="0"/>
              <a:cs typeface="Mongolian Baiti" charset="0"/>
            </a:endParaRPr>
          </a:p>
          <a:p>
            <a:pPr>
              <a:buFont typeface="Arial" charset="0"/>
              <a:buChar char="•"/>
            </a:pPr>
            <a:r>
              <a:rPr lang="en-US" dirty="0" smtClean="0">
                <a:latin typeface="Mongolian Baiti" charset="0"/>
                <a:ea typeface="Mongolian Baiti" charset="0"/>
                <a:cs typeface="Mongolian Baiti" charset="0"/>
              </a:rPr>
              <a:t>Although Union General George Meade was credited with winning the epic battle, he was heavily criticized for failing to pursue Lee’s exhausted army. </a:t>
            </a:r>
            <a:endParaRPr lang="en-US" dirty="0" smtClean="0">
              <a:latin typeface="Mongolian Baiti" charset="0"/>
              <a:ea typeface="Mongolian Baiti" charset="0"/>
              <a:cs typeface="Mongolian Baiti" charset="0"/>
            </a:endParaRPr>
          </a:p>
        </p:txBody>
      </p:sp>
      <p:pic>
        <p:nvPicPr>
          <p:cNvPr id="9220" name="Picture 4" descr="ENERAL LEE RETREATS FROM GETTYSBURG,CONFEDERATE ARMY RETREAT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5" y="1325563"/>
            <a:ext cx="4762500" cy="35433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52750" y="5057775"/>
            <a:ext cx="2085699" cy="369332"/>
          </a:xfrm>
          <a:prstGeom prst="rect">
            <a:avLst/>
          </a:prstGeom>
          <a:noFill/>
        </p:spPr>
        <p:txBody>
          <a:bodyPr wrap="none" rtlCol="0">
            <a:spAutoFit/>
          </a:bodyPr>
          <a:lstStyle/>
          <a:p>
            <a:r>
              <a:rPr lang="en-US" smtClean="0"/>
              <a:t>Confederate Retreat</a:t>
            </a:r>
            <a:endParaRPr lang="en-US"/>
          </a:p>
        </p:txBody>
      </p:sp>
    </p:spTree>
    <p:extLst>
      <p:ext uri="{BB962C8B-B14F-4D97-AF65-F5344CB8AC3E}">
        <p14:creationId xmlns:p14="http://schemas.microsoft.com/office/powerpoint/2010/main" val="1360175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10515600" cy="1325563"/>
          </a:xfrm>
        </p:spPr>
        <p:txBody>
          <a:bodyPr/>
          <a:lstStyle/>
          <a:p>
            <a:pPr algn="ctr"/>
            <a:r>
              <a:rPr lang="en-US" dirty="0" smtClean="0">
                <a:latin typeface="Mongolian Baiti" charset="0"/>
                <a:ea typeface="Mongolian Baiti" charset="0"/>
                <a:cs typeface="Mongolian Baiti" charset="0"/>
              </a:rPr>
              <a:t>Meanwhile in the West …</a:t>
            </a:r>
            <a:endParaRPr lang="en-US" dirty="0">
              <a:latin typeface="Mongolian Baiti" charset="0"/>
              <a:ea typeface="Mongolian Baiti" charset="0"/>
              <a:cs typeface="Mongolian Baiti" charset="0"/>
            </a:endParaRPr>
          </a:p>
        </p:txBody>
      </p:sp>
      <p:sp>
        <p:nvSpPr>
          <p:cNvPr id="3" name="Content Placeholder 2"/>
          <p:cNvSpPr>
            <a:spLocks noGrp="1"/>
          </p:cNvSpPr>
          <p:nvPr>
            <p:ph idx="1"/>
          </p:nvPr>
        </p:nvSpPr>
        <p:spPr>
          <a:xfrm>
            <a:off x="5462585" y="1325563"/>
            <a:ext cx="6729415" cy="4664077"/>
          </a:xfrm>
        </p:spPr>
        <p:txBody>
          <a:bodyPr>
            <a:normAutofit fontScale="92500" lnSpcReduction="20000"/>
          </a:bodyPr>
          <a:lstStyle/>
          <a:p>
            <a:pPr>
              <a:buFont typeface="Arial" charset="0"/>
              <a:buChar char="•"/>
            </a:pPr>
            <a:r>
              <a:rPr lang="en-US" dirty="0" smtClean="0">
                <a:latin typeface="Mongolian Baiti" charset="0"/>
                <a:ea typeface="Mongolian Baiti" charset="0"/>
                <a:cs typeface="Mongolian Baiti" charset="0"/>
              </a:rPr>
              <a:t>Another major tactical goal of President Lincoln was to gain control of the Mississippi River. </a:t>
            </a:r>
            <a:endParaRPr lang="en-US" dirty="0" smtClean="0">
              <a:latin typeface="Mongolian Baiti" charset="0"/>
              <a:ea typeface="Mongolian Baiti" charset="0"/>
              <a:cs typeface="Mongolian Baiti" charset="0"/>
            </a:endParaRPr>
          </a:p>
          <a:p>
            <a:pPr>
              <a:buFont typeface="Arial" charset="0"/>
              <a:buChar char="•"/>
            </a:pPr>
            <a:r>
              <a:rPr lang="en-US" dirty="0" smtClean="0">
                <a:latin typeface="Mongolian Baiti" charset="0"/>
                <a:ea typeface="Mongolian Baiti" charset="0"/>
                <a:cs typeface="Mongolian Baiti" charset="0"/>
              </a:rPr>
              <a:t>While Union forces controlled parts of the river, a major section in Mississippi was still controlled by the Confederacy.</a:t>
            </a:r>
            <a:endParaRPr lang="en-US" dirty="0" smtClean="0">
              <a:latin typeface="Mongolian Baiti" charset="0"/>
              <a:ea typeface="Mongolian Baiti" charset="0"/>
              <a:cs typeface="Mongolian Baiti" charset="0"/>
            </a:endParaRPr>
          </a:p>
          <a:p>
            <a:pPr>
              <a:buFont typeface="Arial" charset="0"/>
              <a:buChar char="•"/>
            </a:pPr>
            <a:r>
              <a:rPr lang="en-US" dirty="0" smtClean="0">
                <a:latin typeface="Mongolian Baiti" charset="0"/>
                <a:ea typeface="Mongolian Baiti" charset="0"/>
                <a:cs typeface="Mongolian Baiti" charset="0"/>
              </a:rPr>
              <a:t>Vicksburg was a fortified city located high above the bluffs of the river. </a:t>
            </a:r>
          </a:p>
          <a:p>
            <a:pPr>
              <a:buFont typeface="Arial" charset="0"/>
              <a:buChar char="•"/>
            </a:pPr>
            <a:r>
              <a:rPr lang="en-US" dirty="0" smtClean="0">
                <a:latin typeface="Mongolian Baiti" charset="0"/>
                <a:ea typeface="Mongolian Baiti" charset="0"/>
                <a:cs typeface="Mongolian Baiti" charset="0"/>
              </a:rPr>
              <a:t>For several months, Union forces under Ulysses S. Grant had a staged a crippling siege of the city, as direct assaults resulted in thousands of casualties.  </a:t>
            </a:r>
          </a:p>
          <a:p>
            <a:pPr>
              <a:buFont typeface="Arial" charset="0"/>
              <a:buChar char="•"/>
            </a:pPr>
            <a:r>
              <a:rPr lang="en-US" dirty="0" smtClean="0">
                <a:latin typeface="Mongolian Baiti" charset="0"/>
                <a:ea typeface="Mongolian Baiti" charset="0"/>
                <a:cs typeface="Mongolian Baiti" charset="0"/>
              </a:rPr>
              <a:t>Controlling Vicksburg was KEY to ultimately controlling the river. </a:t>
            </a:r>
            <a:endParaRPr lang="en-US" dirty="0" smtClean="0">
              <a:latin typeface="Mongolian Baiti" charset="0"/>
              <a:ea typeface="Mongolian Baiti" charset="0"/>
              <a:cs typeface="Mongolian Baiti" charset="0"/>
            </a:endParaRPr>
          </a:p>
          <a:p>
            <a:pPr marL="0" indent="0">
              <a:buNone/>
            </a:pPr>
            <a:endParaRPr lang="en-US" dirty="0" smtClean="0">
              <a:latin typeface="Mongolian Baiti" charset="0"/>
              <a:ea typeface="Mongolian Baiti" charset="0"/>
              <a:cs typeface="Mongolian Baiti" charset="0"/>
            </a:endParaRPr>
          </a:p>
        </p:txBody>
      </p:sp>
      <p:pic>
        <p:nvPicPr>
          <p:cNvPr id="10246" name="Picture 6" descr="renade attack disrupts Union mining operations against Fort Hill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325563"/>
            <a:ext cx="4876800" cy="3990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8854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30773</TotalTime>
  <Words>943</Words>
  <Application>Microsoft Macintosh PowerPoint</Application>
  <PresentationFormat>Widescreen</PresentationFormat>
  <Paragraphs>59</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Calibri</vt:lpstr>
      <vt:lpstr>Calibri Light</vt:lpstr>
      <vt:lpstr>lato-regular</vt:lpstr>
      <vt:lpstr>Mongolian Baiti</vt:lpstr>
      <vt:lpstr>Arial</vt:lpstr>
      <vt:lpstr>Office Theme</vt:lpstr>
      <vt:lpstr>The Turning Point  Twin Daggers: Gettysburg and Vicksburg</vt:lpstr>
      <vt:lpstr>Where are we in the Civil War? </vt:lpstr>
      <vt:lpstr>1863</vt:lpstr>
      <vt:lpstr>Late June 1863</vt:lpstr>
      <vt:lpstr>Gettysburg</vt:lpstr>
      <vt:lpstr>Day 3</vt:lpstr>
      <vt:lpstr>Pickett’s Charge</vt:lpstr>
      <vt:lpstr>Confederate Retreat</vt:lpstr>
      <vt:lpstr>Meanwhile in the West …</vt:lpstr>
      <vt:lpstr>The Siege</vt:lpstr>
      <vt:lpstr>The Effects</vt:lpstr>
      <vt:lpstr>Activities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John Brown  Rebellion</dc:title>
  <dc:creator>Microsoft Office User</dc:creator>
  <cp:lastModifiedBy>Microsoft Office User</cp:lastModifiedBy>
  <cp:revision>56</cp:revision>
  <dcterms:created xsi:type="dcterms:W3CDTF">2020-04-02T11:41:42Z</dcterms:created>
  <dcterms:modified xsi:type="dcterms:W3CDTF">2020-05-06T13:43:04Z</dcterms:modified>
</cp:coreProperties>
</file>