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88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12"/>
    <p:restoredTop sz="94717"/>
  </p:normalViewPr>
  <p:slideViewPr>
    <p:cSldViewPr snapToGrid="0" snapToObjects="1">
      <p:cViewPr varScale="1">
        <p:scale>
          <a:sx n="107" d="100"/>
          <a:sy n="107" d="100"/>
        </p:scale>
        <p:origin x="1256" y="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12/31/25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aboutamerica.com/american-history/13-colonies/13-colonies-regions/mid-atlantic-colonies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learnaboutamerica.com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dirty="0"/>
              <a:t>The Middle Colonies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New York • New Jersey • Pennsylvania • Delaware</a:t>
            </a:r>
          </a:p>
        </p:txBody>
      </p:sp>
      <p:pic>
        <p:nvPicPr>
          <p:cNvPr id="4" name="Picture 3" descr="A statue of liberty and a map&#10;&#10;AI-generated content may be incorrect.">
            <a:extLst>
              <a:ext uri="{FF2B5EF4-FFF2-40B4-BE49-F238E27FC236}">
                <a16:creationId xmlns:a16="http://schemas.microsoft.com/office/drawing/2014/main" id="{3347E0CC-3671-D0F3-673E-33FF53C09D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5418" y="821396"/>
            <a:ext cx="1643495" cy="1309029"/>
          </a:xfrm>
          <a:prstGeom prst="rect">
            <a:avLst/>
          </a:prstGeom>
        </p:spPr>
      </p:pic>
      <p:pic>
        <p:nvPicPr>
          <p:cNvPr id="1026" name="Picture 2" descr="Colonial Village">
            <a:extLst>
              <a:ext uri="{FF2B5EF4-FFF2-40B4-BE49-F238E27FC236}">
                <a16:creationId xmlns:a16="http://schemas.microsoft.com/office/drawing/2014/main" id="{F63090A0-F90F-27AD-8F7A-A1D8771BA2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792"/>
            <a:ext cx="9144000" cy="6893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988219F-12AB-C1EB-7EEE-B056E4A1B679}"/>
              </a:ext>
            </a:extLst>
          </p:cNvPr>
          <p:cNvSpPr txBox="1">
            <a:spLocks/>
          </p:cNvSpPr>
          <p:nvPr/>
        </p:nvSpPr>
        <p:spPr>
          <a:xfrm>
            <a:off x="685800" y="5289249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The Middle Colonies</a:t>
            </a:r>
          </a:p>
          <a:p>
            <a:r>
              <a:rPr lang="en-US" dirty="0"/>
              <a:t>https://</a:t>
            </a:r>
            <a:r>
              <a:rPr lang="en-US" dirty="0" err="1"/>
              <a:t>learnaboutamerica.com</a:t>
            </a:r>
            <a:endParaRPr lang="en-US" dirty="0"/>
          </a:p>
        </p:txBody>
      </p:sp>
      <p:pic>
        <p:nvPicPr>
          <p:cNvPr id="6" name="Picture 5" descr="A statue of liberty and a map&#10;&#10;AI-generated content may be incorrect.">
            <a:extLst>
              <a:ext uri="{FF2B5EF4-FFF2-40B4-BE49-F238E27FC236}">
                <a16:creationId xmlns:a16="http://schemas.microsoft.com/office/drawing/2014/main" id="{C859702F-8407-2D9F-8717-EA3F1BB8CD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0505" y="-32679"/>
            <a:ext cx="1643495" cy="130902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88F5CB-B443-E5C4-8ECA-9ED145FC4B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31C7C-6206-9D72-1C9A-4F00086FC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0754" y="311854"/>
            <a:ext cx="6172200" cy="857250"/>
          </a:xfrm>
        </p:spPr>
        <p:txBody>
          <a:bodyPr>
            <a:normAutofit/>
          </a:bodyPr>
          <a:lstStyle/>
          <a:p>
            <a:r>
              <a:rPr lang="en-US" sz="4950" dirty="0" err="1">
                <a:latin typeface="Aldhabi" panose="01000000000000000000" pitchFamily="2" charset="-78"/>
                <a:cs typeface="Aldhabi" panose="01000000000000000000" pitchFamily="2" charset="-78"/>
              </a:rPr>
              <a:t>LearnAboutAmerica.com</a:t>
            </a:r>
            <a:endParaRPr lang="en-US" sz="4950" dirty="0">
              <a:latin typeface="Aldhabi" panose="01000000000000000000" pitchFamily="2" charset="-78"/>
              <a:cs typeface="Aldhabi" panose="01000000000000000000" pitchFamily="2" charset="-78"/>
            </a:endParaRPr>
          </a:p>
        </p:txBody>
      </p:sp>
      <p:pic>
        <p:nvPicPr>
          <p:cNvPr id="5" name="Picture 4" descr="A statue of liberty and a map&#10;&#10;AI-generated content may be incorrect.">
            <a:extLst>
              <a:ext uri="{FF2B5EF4-FFF2-40B4-BE49-F238E27FC236}">
                <a16:creationId xmlns:a16="http://schemas.microsoft.com/office/drawing/2014/main" id="{E9718DD3-CB30-E07B-AC60-BA741A31C5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669" y="187332"/>
            <a:ext cx="1232621" cy="98177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D92462-04E8-5DC0-FB8D-4B1F16BB00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*For our presentations, lesson plans, articles,  printables, interactives, stories, and games related to the Middle Colonies, please visit: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https://learnaboutamerica.com/american-history/13-colonies/13-colonies-regions/mid-atlantic-colonies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* For the greatest American History website for teachers, parents, and students, visit:</a:t>
            </a:r>
          </a:p>
          <a:p>
            <a:pPr marL="0" indent="0">
              <a:buNone/>
            </a:pPr>
            <a:r>
              <a:rPr lang="en-US" dirty="0">
                <a:hlinkClick r:id="rId4"/>
              </a:rPr>
              <a:t>https://learnaboutamerica.com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288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Aldhabi" pitchFamily="2" charset="-78"/>
                <a:cs typeface="Aldhabi" pitchFamily="2" charset="-78"/>
              </a:rPr>
              <a:t>Middle Colonies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r>
              <a:rPr dirty="0">
                <a:latin typeface="Aldhabi" pitchFamily="2" charset="-78"/>
                <a:cs typeface="Aldhabi" pitchFamily="2" charset="-78"/>
              </a:rPr>
              <a:t>New York</a:t>
            </a:r>
          </a:p>
          <a:p>
            <a:r>
              <a:rPr dirty="0">
                <a:latin typeface="Aldhabi" pitchFamily="2" charset="-78"/>
                <a:cs typeface="Aldhabi" pitchFamily="2" charset="-78"/>
              </a:rPr>
              <a:t>New Jersey</a:t>
            </a:r>
          </a:p>
          <a:p>
            <a:r>
              <a:rPr dirty="0">
                <a:latin typeface="Aldhabi" pitchFamily="2" charset="-78"/>
                <a:cs typeface="Aldhabi" pitchFamily="2" charset="-78"/>
              </a:rPr>
              <a:t>Pennsylvania</a:t>
            </a:r>
          </a:p>
          <a:p>
            <a:r>
              <a:rPr dirty="0">
                <a:latin typeface="Aldhabi" pitchFamily="2" charset="-78"/>
                <a:cs typeface="Aldhabi" pitchFamily="2" charset="-78"/>
              </a:rPr>
              <a:t>Delaware</a:t>
            </a:r>
          </a:p>
        </p:txBody>
      </p:sp>
      <p:pic>
        <p:nvPicPr>
          <p:cNvPr id="4" name="Picture 2" descr="13 Colonies Regions">
            <a:extLst>
              <a:ext uri="{FF2B5EF4-FFF2-40B4-BE49-F238E27FC236}">
                <a16:creationId xmlns:a16="http://schemas.microsoft.com/office/drawing/2014/main" id="{3E3AC890-FD68-15B9-311D-996D3BD77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946" y="1600200"/>
            <a:ext cx="549642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statue of liberty and a map&#10;&#10;AI-generated content may be incorrect.">
            <a:extLst>
              <a:ext uri="{FF2B5EF4-FFF2-40B4-BE49-F238E27FC236}">
                <a16:creationId xmlns:a16="http://schemas.microsoft.com/office/drawing/2014/main" id="{6A626FA6-F179-7DE4-D6BE-9F9F284BFC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527" y="85149"/>
            <a:ext cx="1643495" cy="130902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Aldhabi" pitchFamily="2" charset="-78"/>
                <a:cs typeface="Aldhabi" pitchFamily="2" charset="-78"/>
              </a:rPr>
              <a:t>Climate &amp; Geography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6909" y="1097973"/>
            <a:ext cx="4087091" cy="2029690"/>
          </a:xfrm>
        </p:spPr>
        <p:txBody>
          <a:bodyPr>
            <a:noAutofit/>
          </a:bodyPr>
          <a:lstStyle/>
          <a:p>
            <a:endParaRPr sz="2800" dirty="0">
              <a:latin typeface="Aldhabi" pitchFamily="2" charset="-78"/>
              <a:cs typeface="Aldhabi" pitchFamily="2" charset="-78"/>
            </a:endParaRPr>
          </a:p>
          <a:p>
            <a:r>
              <a:rPr sz="2800" dirty="0">
                <a:latin typeface="Aldhabi" pitchFamily="2" charset="-78"/>
                <a:cs typeface="Aldhabi" pitchFamily="2" charset="-78"/>
              </a:rPr>
              <a:t>Warm summers and cold winters (temperate climate)</a:t>
            </a:r>
          </a:p>
          <a:p>
            <a:r>
              <a:rPr sz="2800" dirty="0">
                <a:latin typeface="Aldhabi" pitchFamily="2" charset="-78"/>
                <a:cs typeface="Aldhabi" pitchFamily="2" charset="-78"/>
              </a:rPr>
              <a:t>Coastal plains, piedmont hills, and inland mountains</a:t>
            </a:r>
          </a:p>
          <a:p>
            <a:r>
              <a:rPr sz="2800" dirty="0">
                <a:latin typeface="Aldhabi" pitchFamily="2" charset="-78"/>
                <a:cs typeface="Aldhabi" pitchFamily="2" charset="-78"/>
              </a:rPr>
              <a:t>Good coastal harbors for shipping</a:t>
            </a:r>
          </a:p>
          <a:p>
            <a:r>
              <a:rPr sz="2800" dirty="0">
                <a:latin typeface="Aldhabi" pitchFamily="2" charset="-78"/>
                <a:cs typeface="Aldhabi" pitchFamily="2" charset="-78"/>
              </a:rPr>
              <a:t>Ideal soil and climate for large-scale grain farming ('breadbasket')</a:t>
            </a:r>
          </a:p>
        </p:txBody>
      </p:sp>
      <p:pic>
        <p:nvPicPr>
          <p:cNvPr id="6" name="Picture 5" descr="A painting of people harvesting wheat&#10;&#10;AI-generated content may be incorrect.">
            <a:extLst>
              <a:ext uri="{FF2B5EF4-FFF2-40B4-BE49-F238E27FC236}">
                <a16:creationId xmlns:a16="http://schemas.microsoft.com/office/drawing/2014/main" id="{B9F67395-60C6-EAAA-F042-76DE83ABD8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109" y="1417637"/>
            <a:ext cx="4814672" cy="3209781"/>
          </a:xfrm>
          <a:prstGeom prst="rect">
            <a:avLst/>
          </a:prstGeom>
        </p:spPr>
      </p:pic>
      <p:pic>
        <p:nvPicPr>
          <p:cNvPr id="7" name="Picture 6" descr="A statue of liberty and a map&#10;&#10;AI-generated content may be incorrect.">
            <a:extLst>
              <a:ext uri="{FF2B5EF4-FFF2-40B4-BE49-F238E27FC236}">
                <a16:creationId xmlns:a16="http://schemas.microsoft.com/office/drawing/2014/main" id="{CA71F9BC-D677-B6E4-B3F5-96087FA473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527" y="85149"/>
            <a:ext cx="1643495" cy="130902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4800" dirty="0">
                <a:latin typeface="Aldhabi" pitchFamily="2" charset="-78"/>
                <a:cs typeface="Aldhabi" pitchFamily="2" charset="-78"/>
              </a:rPr>
              <a:t>Religion in the Middle Colonies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4509" y="1258311"/>
            <a:ext cx="4239491" cy="3964852"/>
          </a:xfrm>
        </p:spPr>
        <p:txBody>
          <a:bodyPr>
            <a:normAutofit/>
          </a:bodyPr>
          <a:lstStyle/>
          <a:p>
            <a:endParaRPr dirty="0"/>
          </a:p>
          <a:p>
            <a:r>
              <a:rPr dirty="0">
                <a:latin typeface="Aldhabi" pitchFamily="2" charset="-78"/>
                <a:cs typeface="Aldhabi" pitchFamily="2" charset="-78"/>
              </a:rPr>
              <a:t>No single dominant religion</a:t>
            </a:r>
          </a:p>
          <a:p>
            <a:r>
              <a:rPr dirty="0">
                <a:latin typeface="Aldhabi" pitchFamily="2" charset="-78"/>
                <a:cs typeface="Aldhabi" pitchFamily="2" charset="-78"/>
              </a:rPr>
              <a:t>Widespread religious tolerance</a:t>
            </a:r>
          </a:p>
          <a:p>
            <a:r>
              <a:rPr dirty="0">
                <a:latin typeface="Aldhabi" pitchFamily="2" charset="-78"/>
                <a:cs typeface="Aldhabi" pitchFamily="2" charset="-78"/>
              </a:rPr>
              <a:t>Immigrants from many nations</a:t>
            </a:r>
          </a:p>
          <a:p>
            <a:r>
              <a:rPr dirty="0">
                <a:latin typeface="Aldhabi" pitchFamily="2" charset="-78"/>
                <a:cs typeface="Aldhabi" pitchFamily="2" charset="-78"/>
              </a:rPr>
              <a:t>Groups included Quakers, Catholics, Jews, Lutherans, Presbyterians</a:t>
            </a:r>
          </a:p>
        </p:txBody>
      </p:sp>
      <p:pic>
        <p:nvPicPr>
          <p:cNvPr id="5" name="Picture 4" descr="A painting of a group of people outside a brick building&#10;&#10;AI-generated content may be incorrect.">
            <a:extLst>
              <a:ext uri="{FF2B5EF4-FFF2-40B4-BE49-F238E27FC236}">
                <a16:creationId xmlns:a16="http://schemas.microsoft.com/office/drawing/2014/main" id="{FC0D54DD-7850-8B67-1AF3-199A7AD693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64" y="1750219"/>
            <a:ext cx="4710545" cy="3140363"/>
          </a:xfrm>
          <a:prstGeom prst="rect">
            <a:avLst/>
          </a:prstGeom>
        </p:spPr>
      </p:pic>
      <p:pic>
        <p:nvPicPr>
          <p:cNvPr id="6" name="Picture 5" descr="A statue of liberty and a map&#10;&#10;AI-generated content may be incorrect.">
            <a:extLst>
              <a:ext uri="{FF2B5EF4-FFF2-40B4-BE49-F238E27FC236}">
                <a16:creationId xmlns:a16="http://schemas.microsoft.com/office/drawing/2014/main" id="{EA532EC9-A989-B6B2-5E85-7089CF9A20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527" y="85149"/>
            <a:ext cx="1643495" cy="130902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Aldhabi" pitchFamily="2" charset="-78"/>
                <a:cs typeface="Aldhabi" pitchFamily="2" charset="-78"/>
              </a:rPr>
              <a:t>Economy of the Middle Colonies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36473" y="1177636"/>
            <a:ext cx="4599709" cy="4117254"/>
          </a:xfrm>
        </p:spPr>
        <p:txBody>
          <a:bodyPr>
            <a:normAutofit lnSpcReduction="10000"/>
          </a:bodyPr>
          <a:lstStyle/>
          <a:p>
            <a:endParaRPr dirty="0"/>
          </a:p>
          <a:p>
            <a:r>
              <a:rPr dirty="0">
                <a:latin typeface="Aldhabi" pitchFamily="2" charset="-78"/>
                <a:cs typeface="Aldhabi" pitchFamily="2" charset="-78"/>
              </a:rPr>
              <a:t>Agriculture: wheat, barley, oats, and rye</a:t>
            </a:r>
          </a:p>
          <a:p>
            <a:r>
              <a:rPr dirty="0">
                <a:latin typeface="Aldhabi" pitchFamily="2" charset="-78"/>
                <a:cs typeface="Aldhabi" pitchFamily="2" charset="-78"/>
              </a:rPr>
              <a:t>Logging, shipbuilding, textiles, papermaking</a:t>
            </a:r>
          </a:p>
          <a:p>
            <a:r>
              <a:rPr dirty="0">
                <a:latin typeface="Aldhabi" pitchFamily="2" charset="-78"/>
                <a:cs typeface="Aldhabi" pitchFamily="2" charset="-78"/>
              </a:rPr>
              <a:t>Philadelphia and New York were major shipping hubs</a:t>
            </a:r>
          </a:p>
          <a:p>
            <a:r>
              <a:rPr dirty="0">
                <a:latin typeface="Aldhabi" pitchFamily="2" charset="-78"/>
                <a:cs typeface="Aldhabi" pitchFamily="2" charset="-78"/>
              </a:rPr>
              <a:t>Craftsmen supported city economies</a:t>
            </a:r>
          </a:p>
        </p:txBody>
      </p:sp>
      <p:pic>
        <p:nvPicPr>
          <p:cNvPr id="5" name="Picture 4" descr="A painting of people outside of a building&#10;&#10;AI-generated content may be incorrect.">
            <a:extLst>
              <a:ext uri="{FF2B5EF4-FFF2-40B4-BE49-F238E27FC236}">
                <a16:creationId xmlns:a16="http://schemas.microsoft.com/office/drawing/2014/main" id="{3F722765-E7F5-9EEC-ABF1-32A127CCDD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" y="1357746"/>
            <a:ext cx="4117254" cy="411725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Aldhabi" pitchFamily="2" charset="-78"/>
                <a:cs typeface="Aldhabi" pitchFamily="2" charset="-78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dirty="0"/>
          </a:p>
          <a:p>
            <a:r>
              <a:rPr dirty="0">
                <a:latin typeface="Aldhabi" pitchFamily="2" charset="-78"/>
                <a:cs typeface="Aldhabi" pitchFamily="2" charset="-78"/>
              </a:rPr>
              <a:t>Why were the Middle Colonies called the 'breadbasket'?</a:t>
            </a:r>
          </a:p>
          <a:p>
            <a:r>
              <a:rPr dirty="0">
                <a:latin typeface="Aldhabi" pitchFamily="2" charset="-78"/>
                <a:cs typeface="Aldhabi" pitchFamily="2" charset="-78"/>
              </a:rPr>
              <a:t>How did religious freedom make the colonies different?</a:t>
            </a:r>
          </a:p>
          <a:p>
            <a:r>
              <a:rPr dirty="0">
                <a:latin typeface="Aldhabi" pitchFamily="2" charset="-78"/>
                <a:cs typeface="Aldhabi" pitchFamily="2" charset="-78"/>
              </a:rPr>
              <a:t>What jobs did people have in Middle Colony cities?</a:t>
            </a:r>
          </a:p>
          <a:p>
            <a:r>
              <a:rPr dirty="0">
                <a:latin typeface="Aldhabi" pitchFamily="2" charset="-78"/>
                <a:cs typeface="Aldhabi" pitchFamily="2" charset="-78"/>
              </a:rPr>
              <a:t>How did geography help the Middle Colonies succeed?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Aldhabi" pitchFamily="2" charset="-78"/>
                <a:cs typeface="Aldhabi" pitchFamily="2" charset="-78"/>
              </a:rPr>
              <a:t>Glossary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dirty="0"/>
          </a:p>
          <a:p>
            <a:r>
              <a:rPr dirty="0">
                <a:latin typeface="Aldhabi" pitchFamily="2" charset="-78"/>
                <a:cs typeface="Aldhabi" pitchFamily="2" charset="-78"/>
              </a:rPr>
              <a:t>Temperate – Mild climate with warm summers and cold winters</a:t>
            </a:r>
          </a:p>
          <a:p>
            <a:r>
              <a:rPr dirty="0">
                <a:latin typeface="Aldhabi" pitchFamily="2" charset="-78"/>
                <a:cs typeface="Aldhabi" pitchFamily="2" charset="-78"/>
              </a:rPr>
              <a:t>Piedmont – Rolling hills between coast and mountains</a:t>
            </a:r>
          </a:p>
          <a:p>
            <a:r>
              <a:rPr dirty="0">
                <a:latin typeface="Aldhabi" pitchFamily="2" charset="-78"/>
                <a:cs typeface="Aldhabi" pitchFamily="2" charset="-78"/>
              </a:rPr>
              <a:t>Breadbasket – Region producing large amounts of grain</a:t>
            </a:r>
          </a:p>
          <a:p>
            <a:r>
              <a:rPr dirty="0">
                <a:latin typeface="Aldhabi" pitchFamily="2" charset="-78"/>
                <a:cs typeface="Aldhabi" pitchFamily="2" charset="-78"/>
              </a:rPr>
              <a:t>Religious tolerance – Acceptance of different beliefs</a:t>
            </a:r>
          </a:p>
          <a:p>
            <a:r>
              <a:rPr dirty="0">
                <a:latin typeface="Aldhabi" pitchFamily="2" charset="-78"/>
                <a:cs typeface="Aldhabi" pitchFamily="2" charset="-78"/>
              </a:rPr>
              <a:t>Craftsmen – Skilled workers who make things by hand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273</Words>
  <Application>Microsoft Macintosh PowerPoint</Application>
  <PresentationFormat>On-screen Show (4:3)</PresentationFormat>
  <Paragraphs>47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Aldhabi</vt:lpstr>
      <vt:lpstr>Arial</vt:lpstr>
      <vt:lpstr>Calibri</vt:lpstr>
      <vt:lpstr>Office Theme</vt:lpstr>
      <vt:lpstr>The Middle Colonies</vt:lpstr>
      <vt:lpstr>LearnAboutAmerica.com</vt:lpstr>
      <vt:lpstr>Middle Colonies</vt:lpstr>
      <vt:lpstr>Climate &amp; Geography</vt:lpstr>
      <vt:lpstr>Religion in the Middle Colonies</vt:lpstr>
      <vt:lpstr>Economy of the Middle Colonies</vt:lpstr>
      <vt:lpstr>Discussion Questions</vt:lpstr>
      <vt:lpstr>Glossary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Greg Nussbaum</cp:lastModifiedBy>
  <cp:revision>4</cp:revision>
  <dcterms:created xsi:type="dcterms:W3CDTF">2013-01-27T09:14:16Z</dcterms:created>
  <dcterms:modified xsi:type="dcterms:W3CDTF">2026-01-01T02:37:17Z</dcterms:modified>
  <cp:category/>
</cp:coreProperties>
</file>