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8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7"/>
    <p:restoredTop sz="94717"/>
  </p:normalViewPr>
  <p:slideViewPr>
    <p:cSldViewPr snapToGrid="0" snapToObjects="1">
      <p:cViewPr varScale="1">
        <p:scale>
          <a:sx n="107" d="100"/>
          <a:sy n="107" d="100"/>
        </p:scale>
        <p:origin x="1552" y="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aboutamerica.com/american-history/13-colonies/13-colonies-regions/new-england-colonies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earnaboutamerica.com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sz="5400" dirty="0">
                <a:latin typeface="Aldhabi" pitchFamily="2" charset="-78"/>
                <a:cs typeface="Aldhabi" pitchFamily="2" charset="-78"/>
              </a:rPr>
              <a:t>The New England Colonies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sz="4000" dirty="0">
                <a:latin typeface="Aldhabi" pitchFamily="2" charset="-78"/>
                <a:cs typeface="Aldhabi" pitchFamily="2" charset="-78"/>
              </a:rPr>
              <a:t>Overview of Colonial Life, Geography, Religion, and Economy</a:t>
            </a:r>
            <a:endParaRPr lang="en-US" sz="4000" dirty="0">
              <a:latin typeface="Aldhabi" pitchFamily="2" charset="-78"/>
              <a:cs typeface="Aldhabi" pitchFamily="2" charset="-78"/>
            </a:endParaRPr>
          </a:p>
          <a:p>
            <a:r>
              <a:rPr lang="en-US" sz="4000" dirty="0">
                <a:latin typeface="Aldhabi" pitchFamily="2" charset="-78"/>
                <a:cs typeface="Aldhabi" pitchFamily="2" charset="-78"/>
              </a:rPr>
              <a:t>https://</a:t>
            </a:r>
            <a:r>
              <a:rPr lang="en-US" sz="4000" dirty="0" err="1">
                <a:latin typeface="Aldhabi" pitchFamily="2" charset="-78"/>
                <a:cs typeface="Aldhabi" pitchFamily="2" charset="-78"/>
              </a:rPr>
              <a:t>learnaboutamerica.com</a:t>
            </a:r>
            <a:endParaRPr sz="4000" dirty="0">
              <a:latin typeface="Aldhabi" pitchFamily="2" charset="-78"/>
              <a:cs typeface="Aldhabi" pitchFamily="2" charset="-78"/>
            </a:endParaRPr>
          </a:p>
        </p:txBody>
      </p:sp>
      <p:pic>
        <p:nvPicPr>
          <p:cNvPr id="4" name="Picture 3" descr="A statue of liberty and a map&#10;&#10;AI-generated content may be incorrect.">
            <a:extLst>
              <a:ext uri="{FF2B5EF4-FFF2-40B4-BE49-F238E27FC236}">
                <a16:creationId xmlns:a16="http://schemas.microsoft.com/office/drawing/2014/main" id="{826F9D36-01C8-CE6C-ED4A-E3294A4E4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5418" y="821396"/>
            <a:ext cx="1643495" cy="130902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8F5CB-B443-E5C4-8ECA-9ED145FC4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31C7C-6206-9D72-1C9A-4F00086FC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0754" y="311854"/>
            <a:ext cx="6172200" cy="857250"/>
          </a:xfrm>
        </p:spPr>
        <p:txBody>
          <a:bodyPr>
            <a:normAutofit/>
          </a:bodyPr>
          <a:lstStyle/>
          <a:p>
            <a:r>
              <a:rPr lang="en-US" sz="4950" dirty="0" err="1">
                <a:latin typeface="Aldhabi" panose="01000000000000000000" pitchFamily="2" charset="-78"/>
                <a:cs typeface="Aldhabi" panose="01000000000000000000" pitchFamily="2" charset="-78"/>
              </a:rPr>
              <a:t>LearnAboutAmerica.com</a:t>
            </a:r>
            <a:endParaRPr lang="en-US" sz="4950" dirty="0"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pic>
        <p:nvPicPr>
          <p:cNvPr id="5" name="Picture 4" descr="A statue of liberty and a map&#10;&#10;AI-generated content may be incorrect.">
            <a:extLst>
              <a:ext uri="{FF2B5EF4-FFF2-40B4-BE49-F238E27FC236}">
                <a16:creationId xmlns:a16="http://schemas.microsoft.com/office/drawing/2014/main" id="{E9718DD3-CB30-E07B-AC60-BA741A31C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669" y="187332"/>
            <a:ext cx="1232621" cy="98177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D92462-04E8-5DC0-FB8D-4B1F16BB00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*For our presentations, lesson plans, articles,  printables, interactives, stories, and games related to the New </a:t>
            </a:r>
            <a:r>
              <a:rPr lang="en-US"/>
              <a:t>England Colonies, </a:t>
            </a:r>
            <a:r>
              <a:rPr lang="en-US" dirty="0"/>
              <a:t>please visit: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https://learnaboutamerica.com/american-history/13-colonies/13-colonies-regions/new-england-colonies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* For the greatest American History website for teachers, parents, and students, visit:</a:t>
            </a:r>
          </a:p>
          <a:p>
            <a:pPr marL="0" indent="0">
              <a:buNone/>
            </a:pPr>
            <a:r>
              <a:rPr lang="en-US" dirty="0">
                <a:hlinkClick r:id="rId4"/>
              </a:rPr>
              <a:t>https://learnaboutamerica.com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288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4800" dirty="0">
                <a:latin typeface="Aldhabi" pitchFamily="2" charset="-78"/>
                <a:cs typeface="Aldhabi" pitchFamily="2" charset="-78"/>
              </a:rPr>
              <a:t>The New England Colonies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6426" y="1527463"/>
            <a:ext cx="8229600" cy="4525963"/>
          </a:xfrm>
        </p:spPr>
        <p:txBody>
          <a:bodyPr/>
          <a:lstStyle/>
          <a:p>
            <a:endParaRPr dirty="0"/>
          </a:p>
          <a:p>
            <a:r>
              <a:rPr sz="4800" dirty="0">
                <a:latin typeface="Aldhabi" pitchFamily="2" charset="-78"/>
                <a:cs typeface="Aldhabi" pitchFamily="2" charset="-78"/>
              </a:rPr>
              <a:t>New Hampshire</a:t>
            </a:r>
          </a:p>
          <a:p>
            <a:r>
              <a:rPr sz="4800" dirty="0">
                <a:latin typeface="Aldhabi" pitchFamily="2" charset="-78"/>
                <a:cs typeface="Aldhabi" pitchFamily="2" charset="-78"/>
              </a:rPr>
              <a:t>Massachusetts</a:t>
            </a:r>
          </a:p>
          <a:p>
            <a:r>
              <a:rPr sz="4800" dirty="0">
                <a:latin typeface="Aldhabi" pitchFamily="2" charset="-78"/>
                <a:cs typeface="Aldhabi" pitchFamily="2" charset="-78"/>
              </a:rPr>
              <a:t>Rhode Island</a:t>
            </a:r>
          </a:p>
          <a:p>
            <a:r>
              <a:rPr sz="4800" dirty="0">
                <a:latin typeface="Aldhabi" pitchFamily="2" charset="-78"/>
                <a:cs typeface="Aldhabi" pitchFamily="2" charset="-78"/>
              </a:rPr>
              <a:t>Connecticut</a:t>
            </a:r>
          </a:p>
        </p:txBody>
      </p:sp>
      <p:pic>
        <p:nvPicPr>
          <p:cNvPr id="1026" name="Picture 2" descr="13 Colonies Regions">
            <a:extLst>
              <a:ext uri="{FF2B5EF4-FFF2-40B4-BE49-F238E27FC236}">
                <a16:creationId xmlns:a16="http://schemas.microsoft.com/office/drawing/2014/main" id="{2CB201F8-2641-F645-ABDB-6C6FB2A67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7638"/>
            <a:ext cx="549642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statue of liberty and a map&#10;&#10;AI-generated content may be incorrect.">
            <a:extLst>
              <a:ext uri="{FF2B5EF4-FFF2-40B4-BE49-F238E27FC236}">
                <a16:creationId xmlns:a16="http://schemas.microsoft.com/office/drawing/2014/main" id="{6794E77B-48FC-86EE-4F79-8FC64958F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0"/>
            <a:ext cx="1643495" cy="130902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4800" dirty="0">
                <a:latin typeface="Aldhabi" pitchFamily="2" charset="-78"/>
                <a:cs typeface="Aldhabi" pitchFamily="2" charset="-78"/>
              </a:rPr>
              <a:t>Climate &amp; Geography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273" y="1539877"/>
            <a:ext cx="4419600" cy="3267650"/>
          </a:xfrm>
        </p:spPr>
        <p:txBody>
          <a:bodyPr>
            <a:normAutofit fontScale="92500" lnSpcReduction="20000"/>
          </a:bodyPr>
          <a:lstStyle/>
          <a:p>
            <a:endParaRPr dirty="0"/>
          </a:p>
          <a:p>
            <a:r>
              <a:rPr dirty="0">
                <a:latin typeface="Aldhabi" pitchFamily="2" charset="-78"/>
                <a:cs typeface="Aldhabi" pitchFamily="2" charset="-78"/>
              </a:rPr>
              <a:t>Bitterly cold winters and mild summers</a:t>
            </a:r>
          </a:p>
          <a:p>
            <a:r>
              <a:rPr dirty="0">
                <a:latin typeface="Aldhabi" pitchFamily="2" charset="-78"/>
                <a:cs typeface="Aldhabi" pitchFamily="2" charset="-78"/>
              </a:rPr>
              <a:t>Flat coastline; hilly/mountainous inland</a:t>
            </a:r>
          </a:p>
          <a:p>
            <a:r>
              <a:rPr dirty="0">
                <a:latin typeface="Aldhabi" pitchFamily="2" charset="-78"/>
                <a:cs typeface="Aldhabi" pitchFamily="2" charset="-78"/>
              </a:rPr>
              <a:t>Rocky soil made farming difficult</a:t>
            </a:r>
          </a:p>
          <a:p>
            <a:r>
              <a:rPr dirty="0">
                <a:latin typeface="Aldhabi" pitchFamily="2" charset="-78"/>
                <a:cs typeface="Aldhabi" pitchFamily="2" charset="-78"/>
              </a:rPr>
              <a:t>Cold winters reduced spread of disease</a:t>
            </a:r>
          </a:p>
        </p:txBody>
      </p:sp>
      <p:pic>
        <p:nvPicPr>
          <p:cNvPr id="5" name="Picture 4" descr="A couple walking on a snowy dock&#10;&#10;AI-generated content may be incorrect.">
            <a:extLst>
              <a:ext uri="{FF2B5EF4-FFF2-40B4-BE49-F238E27FC236}">
                <a16:creationId xmlns:a16="http://schemas.microsoft.com/office/drawing/2014/main" id="{3AD116EC-C592-EB22-88D5-616BBB465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945" y="1833275"/>
            <a:ext cx="4281055" cy="4281055"/>
          </a:xfrm>
          <a:prstGeom prst="rect">
            <a:avLst/>
          </a:prstGeom>
        </p:spPr>
      </p:pic>
      <p:pic>
        <p:nvPicPr>
          <p:cNvPr id="6" name="Picture 5" descr="A statue of liberty and a map&#10;&#10;AI-generated content may be incorrect.">
            <a:extLst>
              <a:ext uri="{FF2B5EF4-FFF2-40B4-BE49-F238E27FC236}">
                <a16:creationId xmlns:a16="http://schemas.microsoft.com/office/drawing/2014/main" id="{BE44B95A-28E7-D816-6F83-2FC8C41CD9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" y="108609"/>
            <a:ext cx="1643495" cy="130902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8146" y="122238"/>
            <a:ext cx="8229600" cy="1143000"/>
          </a:xfrm>
        </p:spPr>
        <p:txBody>
          <a:bodyPr/>
          <a:lstStyle/>
          <a:p>
            <a:r>
              <a:rPr dirty="0">
                <a:latin typeface="Aldhabi" pitchFamily="2" charset="-78"/>
                <a:cs typeface="Aldhabi" pitchFamily="2" charset="-78"/>
              </a:rPr>
              <a:t>Religion in New England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0838" y="1154401"/>
            <a:ext cx="5056908" cy="3376035"/>
          </a:xfrm>
        </p:spPr>
        <p:txBody>
          <a:bodyPr>
            <a:normAutofit fontScale="85000" lnSpcReduction="10000"/>
          </a:bodyPr>
          <a:lstStyle/>
          <a:p>
            <a:endParaRPr dirty="0">
              <a:latin typeface="Aldhabi" pitchFamily="2" charset="-78"/>
              <a:cs typeface="Aldhabi" pitchFamily="2" charset="-78"/>
            </a:endParaRPr>
          </a:p>
          <a:p>
            <a:r>
              <a:rPr dirty="0">
                <a:latin typeface="Aldhabi" pitchFamily="2" charset="-78"/>
                <a:cs typeface="Aldhabi" pitchFamily="2" charset="-78"/>
              </a:rPr>
              <a:t>Dominated by Puritans seeking to 'purify' Christianity</a:t>
            </a:r>
          </a:p>
          <a:p>
            <a:r>
              <a:rPr dirty="0">
                <a:latin typeface="Aldhabi" pitchFamily="2" charset="-78"/>
                <a:cs typeface="Aldhabi" pitchFamily="2" charset="-78"/>
              </a:rPr>
              <a:t>Strict religious rules; intolerance of other beliefs</a:t>
            </a:r>
          </a:p>
          <a:p>
            <a:r>
              <a:rPr dirty="0">
                <a:latin typeface="Aldhabi" pitchFamily="2" charset="-78"/>
                <a:cs typeface="Aldhabi" pitchFamily="2" charset="-78"/>
              </a:rPr>
              <a:t>Church dominated daily life</a:t>
            </a:r>
          </a:p>
          <a:p>
            <a:r>
              <a:rPr dirty="0">
                <a:latin typeface="Aldhabi" pitchFamily="2" charset="-78"/>
                <a:cs typeface="Aldhabi" pitchFamily="2" charset="-78"/>
              </a:rPr>
              <a:t>Severe consequences for dissent</a:t>
            </a:r>
          </a:p>
          <a:p>
            <a:r>
              <a:rPr dirty="0">
                <a:latin typeface="Aldhabi" pitchFamily="2" charset="-78"/>
                <a:cs typeface="Aldhabi" pitchFamily="2" charset="-78"/>
              </a:rPr>
              <a:t>Singing and holiday celebrations prohibited</a:t>
            </a:r>
          </a:p>
        </p:txBody>
      </p:sp>
      <p:pic>
        <p:nvPicPr>
          <p:cNvPr id="5" name="Picture 4" descr="A church with people standing in front of it&#10;&#10;AI-generated content may be incorrect.">
            <a:extLst>
              <a:ext uri="{FF2B5EF4-FFF2-40B4-BE49-F238E27FC236}">
                <a16:creationId xmlns:a16="http://schemas.microsoft.com/office/drawing/2014/main" id="{2F499CB6-CC0B-8783-C44C-B0E5A08E7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213" y="1403783"/>
            <a:ext cx="3442331" cy="5163497"/>
          </a:xfrm>
          <a:prstGeom prst="rect">
            <a:avLst/>
          </a:prstGeom>
        </p:spPr>
      </p:pic>
      <p:pic>
        <p:nvPicPr>
          <p:cNvPr id="6" name="Picture 5" descr="A statue of liberty and a map&#10;&#10;AI-generated content may be incorrect.">
            <a:extLst>
              <a:ext uri="{FF2B5EF4-FFF2-40B4-BE49-F238E27FC236}">
                <a16:creationId xmlns:a16="http://schemas.microsoft.com/office/drawing/2014/main" id="{D27287C4-F08C-62C1-47D2-D5A7F1420A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883" y="39223"/>
            <a:ext cx="1643495" cy="130902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8229600" cy="1143000"/>
          </a:xfrm>
        </p:spPr>
        <p:txBody>
          <a:bodyPr>
            <a:normAutofit/>
          </a:bodyPr>
          <a:lstStyle/>
          <a:p>
            <a:r>
              <a:rPr sz="4800" dirty="0">
                <a:latin typeface="Aldhabi" pitchFamily="2" charset="-78"/>
                <a:cs typeface="Aldhabi" pitchFamily="2" charset="-78"/>
              </a:rPr>
              <a:t>Economy: Ocean-Based Industries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0" y="1842655"/>
            <a:ext cx="4114800" cy="4225636"/>
          </a:xfrm>
        </p:spPr>
        <p:txBody>
          <a:bodyPr>
            <a:normAutofit lnSpcReduction="10000"/>
          </a:bodyPr>
          <a:lstStyle/>
          <a:p>
            <a:endParaRPr sz="4000" dirty="0">
              <a:latin typeface="Aldhabi" pitchFamily="2" charset="-78"/>
              <a:cs typeface="Aldhabi" pitchFamily="2" charset="-78"/>
            </a:endParaRPr>
          </a:p>
          <a:p>
            <a:r>
              <a:rPr sz="4000" dirty="0">
                <a:latin typeface="Aldhabi" pitchFamily="2" charset="-78"/>
                <a:cs typeface="Aldhabi" pitchFamily="2" charset="-78"/>
              </a:rPr>
              <a:t>Fishing (especially codfish)</a:t>
            </a:r>
          </a:p>
          <a:p>
            <a:r>
              <a:rPr sz="4000" dirty="0">
                <a:latin typeface="Aldhabi" pitchFamily="2" charset="-78"/>
                <a:cs typeface="Aldhabi" pitchFamily="2" charset="-78"/>
              </a:rPr>
              <a:t>Whaling and trapping</a:t>
            </a:r>
          </a:p>
          <a:p>
            <a:r>
              <a:rPr sz="4000" dirty="0">
                <a:latin typeface="Aldhabi" pitchFamily="2" charset="-78"/>
                <a:cs typeface="Aldhabi" pitchFamily="2" charset="-78"/>
              </a:rPr>
              <a:t>Shipbuilding and logging</a:t>
            </a:r>
            <a:endParaRPr lang="en-US" sz="4000" dirty="0">
              <a:latin typeface="Aldhabi" pitchFamily="2" charset="-78"/>
              <a:cs typeface="Aldhabi" pitchFamily="2" charset="-78"/>
            </a:endParaRPr>
          </a:p>
          <a:p>
            <a:r>
              <a:rPr lang="en-US" sz="4000" dirty="0">
                <a:latin typeface="Aldhabi" pitchFamily="2" charset="-78"/>
                <a:cs typeface="Aldhabi" pitchFamily="2" charset="-78"/>
              </a:rPr>
              <a:t>Triangular Trade</a:t>
            </a:r>
            <a:endParaRPr sz="4000" dirty="0">
              <a:latin typeface="Aldhabi" pitchFamily="2" charset="-78"/>
              <a:cs typeface="Aldhabi" pitchFamily="2" charset="-78"/>
            </a:endParaRPr>
          </a:p>
        </p:txBody>
      </p:sp>
      <p:pic>
        <p:nvPicPr>
          <p:cNvPr id="5" name="Picture 4" descr="A group of men fishing on the beach&#10;&#10;AI-generated content may be incorrect.">
            <a:extLst>
              <a:ext uri="{FF2B5EF4-FFF2-40B4-BE49-F238E27FC236}">
                <a16:creationId xmlns:a16="http://schemas.microsoft.com/office/drawing/2014/main" id="{491C3B2F-9CB5-357D-729B-A9BCAC9558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50252"/>
            <a:ext cx="3422073" cy="5133110"/>
          </a:xfrm>
          <a:prstGeom prst="rect">
            <a:avLst/>
          </a:prstGeom>
        </p:spPr>
      </p:pic>
      <p:pic>
        <p:nvPicPr>
          <p:cNvPr id="6" name="Picture 5" descr="A statue of liberty and a map&#10;&#10;AI-generated content may be incorrect.">
            <a:extLst>
              <a:ext uri="{FF2B5EF4-FFF2-40B4-BE49-F238E27FC236}">
                <a16:creationId xmlns:a16="http://schemas.microsoft.com/office/drawing/2014/main" id="{8FCCEE58-1C8B-02BE-E5B4-AB0C2BB6A1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28" y="-6702"/>
            <a:ext cx="1643495" cy="130902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14828"/>
            <a:ext cx="8229600" cy="1143000"/>
          </a:xfrm>
        </p:spPr>
        <p:txBody>
          <a:bodyPr/>
          <a:lstStyle/>
          <a:p>
            <a:r>
              <a:rPr dirty="0">
                <a:latin typeface="Aldhabi" pitchFamily="2" charset="-78"/>
                <a:cs typeface="Aldhabi" pitchFamily="2" charset="-78"/>
              </a:rPr>
              <a:t>Triangular Trade</a:t>
            </a:r>
          </a:p>
        </p:txBody>
      </p:sp>
      <p:pic>
        <p:nvPicPr>
          <p:cNvPr id="6146" name="Picture 2" descr="triangular trade">
            <a:extLst>
              <a:ext uri="{FF2B5EF4-FFF2-40B4-BE49-F238E27FC236}">
                <a16:creationId xmlns:a16="http://schemas.microsoft.com/office/drawing/2014/main" id="{B8800A15-EA60-A785-17F2-0ED0CA004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345" y="1154942"/>
            <a:ext cx="5971310" cy="313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3594D46-7FBA-E921-89D3-F6AA4006E4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9817" y="4101440"/>
            <a:ext cx="7495310" cy="2459182"/>
          </a:xfrm>
        </p:spPr>
        <p:txBody>
          <a:bodyPr>
            <a:normAutofit fontScale="92500" lnSpcReduction="20000"/>
          </a:bodyPr>
          <a:lstStyle/>
          <a:p>
            <a:endParaRPr dirty="0"/>
          </a:p>
          <a:p>
            <a:r>
              <a:rPr dirty="0">
                <a:latin typeface="Aldhabi" pitchFamily="2" charset="-78"/>
                <a:cs typeface="Aldhabi" pitchFamily="2" charset="-78"/>
              </a:rPr>
              <a:t>New England shippers traded rum for enslaved Africans</a:t>
            </a:r>
          </a:p>
          <a:p>
            <a:r>
              <a:rPr dirty="0">
                <a:latin typeface="Aldhabi" pitchFamily="2" charset="-78"/>
                <a:cs typeface="Aldhabi" pitchFamily="2" charset="-78"/>
              </a:rPr>
              <a:t>Slaves sold in West Indies for molasses</a:t>
            </a:r>
          </a:p>
          <a:p>
            <a:r>
              <a:rPr dirty="0">
                <a:latin typeface="Aldhabi" pitchFamily="2" charset="-78"/>
                <a:cs typeface="Aldhabi" pitchFamily="2" charset="-78"/>
              </a:rPr>
              <a:t>Molasses used to produce more rum</a:t>
            </a:r>
          </a:p>
          <a:p>
            <a:r>
              <a:rPr dirty="0">
                <a:latin typeface="Aldhabi" pitchFamily="2" charset="-78"/>
                <a:cs typeface="Aldhabi" pitchFamily="2" charset="-78"/>
              </a:rPr>
              <a:t>Cycle became known as the ‘triangular trade’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Summary of New England Colonies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/>
          <a:lstStyle/>
          <a:p>
            <a:endParaRPr dirty="0"/>
          </a:p>
          <a:p>
            <a:r>
              <a:rPr dirty="0"/>
              <a:t>Harsh climate shaped daily life</a:t>
            </a:r>
          </a:p>
          <a:p>
            <a:r>
              <a:rPr dirty="0"/>
              <a:t>Strong Puritan religious influence</a:t>
            </a:r>
          </a:p>
          <a:p>
            <a:r>
              <a:rPr dirty="0"/>
              <a:t>Economy relied heavily on the Atlantic Ocean</a:t>
            </a:r>
          </a:p>
          <a:p>
            <a:r>
              <a:rPr dirty="0"/>
              <a:t>Important role in early colonial trade networks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233</Words>
  <Application>Microsoft Macintosh PowerPoint</Application>
  <PresentationFormat>On-screen Show (4:3)</PresentationFormat>
  <Paragraphs>46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Aldhabi</vt:lpstr>
      <vt:lpstr>Arial</vt:lpstr>
      <vt:lpstr>Calibri</vt:lpstr>
      <vt:lpstr>Office Theme</vt:lpstr>
      <vt:lpstr>The New England Colonies</vt:lpstr>
      <vt:lpstr>LearnAboutAmerica.com</vt:lpstr>
      <vt:lpstr>The New England Colonies</vt:lpstr>
      <vt:lpstr>Climate &amp; Geography</vt:lpstr>
      <vt:lpstr>Religion in New England</vt:lpstr>
      <vt:lpstr>Economy: Ocean-Based Industries</vt:lpstr>
      <vt:lpstr>Triangular Trade</vt:lpstr>
      <vt:lpstr>Summary of New England Colonies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Greg Nussbaum</cp:lastModifiedBy>
  <cp:revision>3</cp:revision>
  <dcterms:created xsi:type="dcterms:W3CDTF">2013-01-27T09:14:16Z</dcterms:created>
  <dcterms:modified xsi:type="dcterms:W3CDTF">2026-01-01T02:32:21Z</dcterms:modified>
  <cp:category/>
</cp:coreProperties>
</file>