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0" r:id="rId3"/>
    <p:sldId id="256" r:id="rId4"/>
    <p:sldId id="257" r:id="rId5"/>
    <p:sldId id="259" r:id="rId6"/>
    <p:sldId id="261" r:id="rId7"/>
    <p:sldId id="263" r:id="rId8"/>
    <p:sldId id="268" r:id="rId9"/>
    <p:sldId id="267" r:id="rId10"/>
    <p:sldId id="269"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7"/>
    <p:restoredTop sz="94785"/>
  </p:normalViewPr>
  <p:slideViewPr>
    <p:cSldViewPr snapToGrid="0" snapToObjects="1">
      <p:cViewPr varScale="1">
        <p:scale>
          <a:sx n="93" d="100"/>
          <a:sy n="93" d="100"/>
        </p:scale>
        <p:origin x="1616"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12/31/25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explorers-and-the-age-of-exploration/battles/marco-pol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158C-1A9A-87CB-3B0F-97A90C180E5F}"/>
              </a:ext>
            </a:extLst>
          </p:cNvPr>
          <p:cNvSpPr>
            <a:spLocks noGrp="1"/>
          </p:cNvSpPr>
          <p:nvPr>
            <p:ph type="title"/>
          </p:nvPr>
        </p:nvSpPr>
        <p:spPr>
          <a:xfrm>
            <a:off x="1149927" y="415805"/>
            <a:ext cx="8229600" cy="1143000"/>
          </a:xfrm>
        </p:spPr>
        <p:txBody>
          <a:bodyPr>
            <a:normAutofit/>
          </a:bodyPr>
          <a:lstStyle/>
          <a:p>
            <a:r>
              <a:rPr lang="en-US" sz="6600" dirty="0">
                <a:latin typeface="Aldhabi" panose="01000000000000000000" pitchFamily="2" charset="-78"/>
                <a:cs typeface="Aldhabi" panose="01000000000000000000" pitchFamily="2" charset="-78"/>
              </a:rPr>
              <a:t>Marco Polo and the Silk Road</a:t>
            </a:r>
          </a:p>
        </p:txBody>
      </p:sp>
      <p:pic>
        <p:nvPicPr>
          <p:cNvPr id="1026" name="Picture 2" descr="Marco Polo">
            <a:extLst>
              <a:ext uri="{FF2B5EF4-FFF2-40B4-BE49-F238E27FC236}">
                <a16:creationId xmlns:a16="http://schemas.microsoft.com/office/drawing/2014/main" id="{5E22C37D-5F2D-A6FE-ABC4-14CC4DDC93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9972"/>
            <a:ext cx="8229600" cy="4326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tatue of liberty and a map&#10;&#10;AI-generated content may be incorrect.">
            <a:extLst>
              <a:ext uri="{FF2B5EF4-FFF2-40B4-BE49-F238E27FC236}">
                <a16:creationId xmlns:a16="http://schemas.microsoft.com/office/drawing/2014/main" id="{94B66D6D-E7A6-1FE6-9185-DCB69B7193AF}"/>
              </a:ext>
            </a:extLst>
          </p:cNvPr>
          <p:cNvPicPr>
            <a:picLocks noChangeAspect="1"/>
          </p:cNvPicPr>
          <p:nvPr/>
        </p:nvPicPr>
        <p:blipFill>
          <a:blip r:embed="rId3"/>
          <a:stretch>
            <a:fillRect/>
          </a:stretch>
        </p:blipFill>
        <p:spPr>
          <a:xfrm>
            <a:off x="116032" y="108609"/>
            <a:ext cx="1643495" cy="1309029"/>
          </a:xfrm>
          <a:prstGeom prst="rect">
            <a:avLst/>
          </a:prstGeom>
        </p:spPr>
      </p:pic>
    </p:spTree>
    <p:extLst>
      <p:ext uri="{BB962C8B-B14F-4D97-AF65-F5344CB8AC3E}">
        <p14:creationId xmlns:p14="http://schemas.microsoft.com/office/powerpoint/2010/main" val="253002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89B7-9F19-E18F-695D-6F5C459E8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2F261-AF08-02D2-2B4A-67FFF400CCB2}"/>
              </a:ext>
            </a:extLst>
          </p:cNvPr>
          <p:cNvSpPr>
            <a:spLocks noGrp="1"/>
          </p:cNvSpPr>
          <p:nvPr>
            <p:ph type="title"/>
          </p:nvPr>
        </p:nvSpPr>
        <p:spPr>
          <a:xfrm>
            <a:off x="711085" y="286471"/>
            <a:ext cx="8229600" cy="1143000"/>
          </a:xfrm>
        </p:spPr>
        <p:txBody>
          <a:bodyPr>
            <a:normAutofit/>
          </a:bodyPr>
          <a:lstStyle/>
          <a:p>
            <a:r>
              <a:rPr lang="en-US" sz="6600" dirty="0">
                <a:latin typeface="Aldhabi" pitchFamily="2" charset="-78"/>
                <a:cs typeface="Aldhabi" pitchFamily="2" charset="-78"/>
              </a:rPr>
              <a:t>Were his Writings True?</a:t>
            </a:r>
            <a:endParaRPr sz="6600" dirty="0">
              <a:latin typeface="Aldhabi" pitchFamily="2" charset="-78"/>
              <a:cs typeface="Aldhabi" pitchFamily="2" charset="-78"/>
            </a:endParaRPr>
          </a:p>
        </p:txBody>
      </p:sp>
      <p:sp>
        <p:nvSpPr>
          <p:cNvPr id="3" name="Content Placeholder 2">
            <a:extLst>
              <a:ext uri="{FF2B5EF4-FFF2-40B4-BE49-F238E27FC236}">
                <a16:creationId xmlns:a16="http://schemas.microsoft.com/office/drawing/2014/main" id="{5E5AEBCB-20D1-D40B-8E0E-9DC7A0EF9569}"/>
              </a:ext>
            </a:extLst>
          </p:cNvPr>
          <p:cNvSpPr>
            <a:spLocks noGrp="1"/>
          </p:cNvSpPr>
          <p:nvPr>
            <p:ph idx="1"/>
          </p:nvPr>
        </p:nvSpPr>
        <p:spPr>
          <a:xfrm>
            <a:off x="6076430" y="1450027"/>
            <a:ext cx="2987963" cy="2856273"/>
          </a:xfrm>
        </p:spPr>
        <p:txBody>
          <a:bodyPr>
            <a:noAutofit/>
          </a:bodyPr>
          <a:lstStyle/>
          <a:p>
            <a:r>
              <a:rPr lang="en-US" dirty="0">
                <a:latin typeface="Aldhabi" pitchFamily="2" charset="-78"/>
                <a:cs typeface="Aldhabi" pitchFamily="2" charset="-78"/>
              </a:rPr>
              <a:t>Doubters point out that he failed to mention things like the Great Wall of China and described the Mongols in a much more complimentary way than did previous explorers.</a:t>
            </a:r>
            <a:endParaRPr sz="4400" dirty="0">
              <a:latin typeface="Aldhabi" pitchFamily="2" charset="-78"/>
              <a:cs typeface="Aldhabi"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FE53E77D-5AAE-7377-E482-790110454CCB}"/>
              </a:ext>
            </a:extLst>
          </p:cNvPr>
          <p:cNvPicPr>
            <a:picLocks noChangeAspect="1"/>
          </p:cNvPicPr>
          <p:nvPr/>
        </p:nvPicPr>
        <p:blipFill>
          <a:blip r:embed="rId2"/>
          <a:stretch>
            <a:fillRect/>
          </a:stretch>
        </p:blipFill>
        <p:spPr>
          <a:xfrm>
            <a:off x="304800" y="0"/>
            <a:ext cx="1643495" cy="1309029"/>
          </a:xfrm>
          <a:prstGeom prst="rect">
            <a:avLst/>
          </a:prstGeom>
        </p:spPr>
      </p:pic>
      <p:pic>
        <p:nvPicPr>
          <p:cNvPr id="8" name="Picture 7" descr="A wall of china with mountains and trees&#10;&#10;AI-generated content may be incorrect.">
            <a:extLst>
              <a:ext uri="{FF2B5EF4-FFF2-40B4-BE49-F238E27FC236}">
                <a16:creationId xmlns:a16="http://schemas.microsoft.com/office/drawing/2014/main" id="{AD191E34-E4C4-7DC1-5599-7906C0CED79D}"/>
              </a:ext>
            </a:extLst>
          </p:cNvPr>
          <p:cNvPicPr>
            <a:picLocks noChangeAspect="1"/>
          </p:cNvPicPr>
          <p:nvPr/>
        </p:nvPicPr>
        <p:blipFill>
          <a:blip r:embed="rId3"/>
          <a:stretch>
            <a:fillRect/>
          </a:stretch>
        </p:blipFill>
        <p:spPr>
          <a:xfrm>
            <a:off x="281824" y="1496085"/>
            <a:ext cx="5794606" cy="3865829"/>
          </a:xfrm>
          <a:prstGeom prst="rect">
            <a:avLst/>
          </a:prstGeom>
        </p:spPr>
      </p:pic>
    </p:spTree>
    <p:extLst>
      <p:ext uri="{BB962C8B-B14F-4D97-AF65-F5344CB8AC3E}">
        <p14:creationId xmlns:p14="http://schemas.microsoft.com/office/powerpoint/2010/main" val="52648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6600" dirty="0">
                <a:latin typeface="Aldhabi" pitchFamily="2" charset="-78"/>
                <a:cs typeface="Aldhabi" pitchFamily="2" charset="-78"/>
              </a:rPr>
              <a:t>Impact on Europe</a:t>
            </a:r>
          </a:p>
        </p:txBody>
      </p:sp>
      <p:sp>
        <p:nvSpPr>
          <p:cNvPr id="3" name="Content Placeholder 2"/>
          <p:cNvSpPr>
            <a:spLocks noGrp="1"/>
          </p:cNvSpPr>
          <p:nvPr>
            <p:ph idx="1"/>
          </p:nvPr>
        </p:nvSpPr>
        <p:spPr>
          <a:xfrm>
            <a:off x="5444837" y="1286236"/>
            <a:ext cx="3394363" cy="3258056"/>
          </a:xfrm>
        </p:spPr>
        <p:txBody>
          <a:bodyPr>
            <a:noAutofit/>
          </a:bodyPr>
          <a:lstStyle/>
          <a:p>
            <a:r>
              <a:rPr lang="en-US" sz="4400" dirty="0">
                <a:latin typeface="Aldhabi" pitchFamily="2" charset="-78"/>
                <a:cs typeface="Aldhabi" pitchFamily="2" charset="-78"/>
              </a:rPr>
              <a:t>Nevertheless, h</a:t>
            </a:r>
            <a:r>
              <a:rPr sz="4400" dirty="0">
                <a:latin typeface="Aldhabi" pitchFamily="2" charset="-78"/>
                <a:cs typeface="Aldhabi" pitchFamily="2" charset="-78"/>
              </a:rPr>
              <a:t>is writings fascinated Europeans and inspired future explorers seeking riches in the East.</a:t>
            </a:r>
          </a:p>
        </p:txBody>
      </p:sp>
      <p:pic>
        <p:nvPicPr>
          <p:cNvPr id="9218" name="Picture 2" descr="II Milione">
            <a:extLst>
              <a:ext uri="{FF2B5EF4-FFF2-40B4-BE49-F238E27FC236}">
                <a16:creationId xmlns:a16="http://schemas.microsoft.com/office/drawing/2014/main" id="{BDAAA108-DE3F-8AD8-7D96-2F9BD07F4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4" y="1429471"/>
            <a:ext cx="5186103" cy="5153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tatue of liberty and a map&#10;&#10;AI-generated content may be incorrect.">
            <a:extLst>
              <a:ext uri="{FF2B5EF4-FFF2-40B4-BE49-F238E27FC236}">
                <a16:creationId xmlns:a16="http://schemas.microsoft.com/office/drawing/2014/main" id="{BA8F1C91-8722-B062-EED0-3D5F5A34056A}"/>
              </a:ext>
            </a:extLst>
          </p:cNvPr>
          <p:cNvPicPr>
            <a:picLocks noChangeAspect="1"/>
          </p:cNvPicPr>
          <p:nvPr/>
        </p:nvPicPr>
        <p:blipFill>
          <a:blip r:embed="rId3"/>
          <a:stretch>
            <a:fillRect/>
          </a:stretch>
        </p:blipFill>
        <p:spPr>
          <a:xfrm>
            <a:off x="304800" y="0"/>
            <a:ext cx="1643495" cy="13090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Questions to Consider</a:t>
            </a:r>
          </a:p>
        </p:txBody>
      </p:sp>
      <p:sp>
        <p:nvSpPr>
          <p:cNvPr id="3" name="Content Placeholder 2"/>
          <p:cNvSpPr>
            <a:spLocks noGrp="1"/>
          </p:cNvSpPr>
          <p:nvPr>
            <p:ph idx="1"/>
          </p:nvPr>
        </p:nvSpPr>
        <p:spPr/>
        <p:txBody>
          <a:bodyPr/>
          <a:lstStyle/>
          <a:p>
            <a:pPr marL="0" indent="0">
              <a:buNone/>
            </a:pPr>
            <a:r>
              <a:rPr dirty="0"/>
              <a:t>• Why was Marco Polo's journey important for Europe?</a:t>
            </a:r>
          </a:p>
          <a:p>
            <a:pPr marL="0" indent="0">
              <a:buNone/>
            </a:pPr>
            <a:r>
              <a:rPr dirty="0"/>
              <a:t>• What made his stories so interesting?</a:t>
            </a:r>
          </a:p>
          <a:p>
            <a:pPr marL="0" indent="0">
              <a:buNone/>
            </a:pPr>
            <a:r>
              <a:rPr dirty="0"/>
              <a:t>• How might he have felt traveling so far?</a:t>
            </a:r>
          </a:p>
          <a:p>
            <a:pPr marL="0" indent="0">
              <a:buNone/>
            </a:pPr>
            <a:r>
              <a:rPr dirty="0"/>
              <a:t>• What would you ask Marco Polo?</a:t>
            </a:r>
          </a:p>
        </p:txBody>
      </p:sp>
      <p:pic>
        <p:nvPicPr>
          <p:cNvPr id="5" name="Picture 4" descr="A statue of liberty and a map&#10;&#10;AI-generated content may be incorrect.">
            <a:extLst>
              <a:ext uri="{FF2B5EF4-FFF2-40B4-BE49-F238E27FC236}">
                <a16:creationId xmlns:a16="http://schemas.microsoft.com/office/drawing/2014/main" id="{BA711267-4083-DEFD-0015-F50DE839E866}"/>
              </a:ext>
            </a:extLst>
          </p:cNvPr>
          <p:cNvPicPr>
            <a:picLocks noChangeAspect="1"/>
          </p:cNvPicPr>
          <p:nvPr/>
        </p:nvPicPr>
        <p:blipFill>
          <a:blip r:embed="rId2"/>
          <a:stretch>
            <a:fillRect/>
          </a:stretch>
        </p:blipFill>
        <p:spPr>
          <a:xfrm>
            <a:off x="116032" y="108609"/>
            <a:ext cx="1643495" cy="13090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1149927" y="415805"/>
            <a:ext cx="8229600" cy="1143000"/>
          </a:xfrm>
        </p:spPr>
        <p:txBody>
          <a:bodyPr>
            <a:normAutofit/>
          </a:bodyPr>
          <a:lstStyle/>
          <a:p>
            <a:r>
              <a:rPr lang="en-US" sz="6600" dirty="0" err="1">
                <a:latin typeface="Aldhabi" panose="01000000000000000000" pitchFamily="2" charset="-78"/>
                <a:cs typeface="Aldhabi" panose="01000000000000000000" pitchFamily="2" charset="-78"/>
              </a:rPr>
              <a:t>LearnAboutAmerica.com</a:t>
            </a:r>
            <a:endParaRPr lang="en-US" sz="660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116032" y="108609"/>
            <a:ext cx="1643495" cy="1309029"/>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lnSpcReduction="10000"/>
          </a:bodyPr>
          <a:lstStyle/>
          <a:p>
            <a:pPr marL="0" indent="0">
              <a:buNone/>
            </a:pPr>
            <a:r>
              <a:rPr lang="en-US" dirty="0"/>
              <a:t>* For detailed lesson plans, articles, interactive activities, and printables related to Marco Polo and the Silk Road, visit</a:t>
            </a:r>
          </a:p>
          <a:p>
            <a:pPr marL="0" indent="0">
              <a:buNone/>
            </a:pPr>
            <a:r>
              <a:rPr lang="en-US" dirty="0">
                <a:hlinkClick r:id="rId3"/>
              </a:rPr>
              <a:t>https://learnaboutamerica.com/american-history/explorers-and-the-age-of-exploration/battles/marco-polo</a:t>
            </a:r>
            <a:endParaRPr lang="en-US" dirty="0"/>
          </a:p>
          <a:p>
            <a:pPr marL="0" indent="0">
              <a:buNone/>
            </a:pPr>
            <a:r>
              <a:rPr lang="en-US" dirty="0"/>
              <a:t>* For the greatest American History website for teachers, parents, and students, visit:</a:t>
            </a:r>
          </a:p>
          <a:p>
            <a:pPr marL="0" indent="0">
              <a:buNone/>
            </a:pPr>
            <a:r>
              <a:rPr lang="en-US" dirty="0">
                <a:hlinkClick r:id="rId4"/>
              </a:rPr>
              <a:t>https://</a:t>
            </a:r>
            <a:r>
              <a:rPr lang="en-US" dirty="0" err="1">
                <a:hlinkClick r:id="rId4"/>
              </a:rPr>
              <a:t>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764" y="274638"/>
            <a:ext cx="8229600" cy="1143000"/>
          </a:xfrm>
        </p:spPr>
        <p:txBody>
          <a:bodyPr>
            <a:normAutofit/>
          </a:bodyPr>
          <a:lstStyle/>
          <a:p>
            <a:r>
              <a:rPr sz="6600" dirty="0">
                <a:latin typeface="Aldhabi" pitchFamily="2" charset="-78"/>
                <a:cs typeface="Aldhabi" pitchFamily="2" charset="-78"/>
              </a:rPr>
              <a:t>Marco Polo: Explorer of the East</a:t>
            </a:r>
          </a:p>
        </p:txBody>
      </p:sp>
      <p:sp>
        <p:nvSpPr>
          <p:cNvPr id="3" name="Content Placeholder 2"/>
          <p:cNvSpPr>
            <a:spLocks noGrp="1"/>
          </p:cNvSpPr>
          <p:nvPr>
            <p:ph idx="1"/>
          </p:nvPr>
        </p:nvSpPr>
        <p:spPr>
          <a:xfrm>
            <a:off x="5638800" y="1517073"/>
            <a:ext cx="3172691" cy="3872345"/>
          </a:xfrm>
        </p:spPr>
        <p:txBody>
          <a:bodyPr/>
          <a:lstStyle/>
          <a:p>
            <a:pPr marL="0" indent="0">
              <a:buNone/>
            </a:pPr>
            <a:r>
              <a:rPr lang="en-US" dirty="0">
                <a:latin typeface="Aldhabi" pitchFamily="2" charset="-78"/>
                <a:cs typeface="Aldhabi" pitchFamily="2" charset="-78"/>
              </a:rPr>
              <a:t>He was an </a:t>
            </a:r>
            <a:r>
              <a:rPr dirty="0">
                <a:latin typeface="Aldhabi" pitchFamily="2" charset="-78"/>
                <a:cs typeface="Aldhabi" pitchFamily="2" charset="-78"/>
              </a:rPr>
              <a:t>Italian explorer whose travels to China helped inspire the Age of Exploration.</a:t>
            </a:r>
          </a:p>
        </p:txBody>
      </p:sp>
      <p:pic>
        <p:nvPicPr>
          <p:cNvPr id="2050" name="Picture 2" descr="Silk Road Traders">
            <a:extLst>
              <a:ext uri="{FF2B5EF4-FFF2-40B4-BE49-F238E27FC236}">
                <a16:creationId xmlns:a16="http://schemas.microsoft.com/office/drawing/2014/main" id="{042BE783-1C07-8693-DFBA-D16148E83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1730591"/>
            <a:ext cx="5162386" cy="3445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tatue of liberty and a map&#10;&#10;AI-generated content may be incorrect.">
            <a:extLst>
              <a:ext uri="{FF2B5EF4-FFF2-40B4-BE49-F238E27FC236}">
                <a16:creationId xmlns:a16="http://schemas.microsoft.com/office/drawing/2014/main" id="{579355E3-7A24-1236-464D-0C74C3D83AE1}"/>
              </a:ext>
            </a:extLst>
          </p:cNvPr>
          <p:cNvPicPr>
            <a:picLocks noChangeAspect="1"/>
          </p:cNvPicPr>
          <p:nvPr/>
        </p:nvPicPr>
        <p:blipFill>
          <a:blip r:embed="rId3"/>
          <a:stretch>
            <a:fillRect/>
          </a:stretch>
        </p:blipFill>
        <p:spPr>
          <a:xfrm>
            <a:off x="116032" y="108609"/>
            <a:ext cx="1643495" cy="13090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6600" dirty="0">
                <a:latin typeface="Aldhabi" pitchFamily="2" charset="-78"/>
                <a:cs typeface="Aldhabi" pitchFamily="2" charset="-78"/>
              </a:rPr>
              <a:t>Early Life</a:t>
            </a:r>
          </a:p>
        </p:txBody>
      </p:sp>
      <p:sp>
        <p:nvSpPr>
          <p:cNvPr id="3" name="Content Placeholder 2"/>
          <p:cNvSpPr>
            <a:spLocks noGrp="1"/>
          </p:cNvSpPr>
          <p:nvPr>
            <p:ph idx="1"/>
          </p:nvPr>
        </p:nvSpPr>
        <p:spPr>
          <a:xfrm>
            <a:off x="6096000" y="1565565"/>
            <a:ext cx="2778053" cy="4530436"/>
          </a:xfrm>
        </p:spPr>
        <p:txBody>
          <a:bodyPr>
            <a:normAutofit/>
          </a:bodyPr>
          <a:lstStyle/>
          <a:p>
            <a:r>
              <a:rPr sz="4400" dirty="0">
                <a:latin typeface="Aldhabi" pitchFamily="2" charset="-78"/>
                <a:cs typeface="Aldhabi" pitchFamily="2" charset="-78"/>
              </a:rPr>
              <a:t>Marco Polo was born in Venice, Italy in 1254 to a family of merchants.</a:t>
            </a:r>
          </a:p>
        </p:txBody>
      </p:sp>
      <p:pic>
        <p:nvPicPr>
          <p:cNvPr id="8" name="Picture 7" descr="A map of a city&#10;&#10;AI-generated content may be incorrect.">
            <a:extLst>
              <a:ext uri="{FF2B5EF4-FFF2-40B4-BE49-F238E27FC236}">
                <a16:creationId xmlns:a16="http://schemas.microsoft.com/office/drawing/2014/main" id="{C9991F37-5769-2478-4234-B22E36B37C46}"/>
              </a:ext>
            </a:extLst>
          </p:cNvPr>
          <p:cNvPicPr>
            <a:picLocks noChangeAspect="1"/>
          </p:cNvPicPr>
          <p:nvPr/>
        </p:nvPicPr>
        <p:blipFill>
          <a:blip r:embed="rId2"/>
          <a:stretch>
            <a:fillRect/>
          </a:stretch>
        </p:blipFill>
        <p:spPr>
          <a:xfrm>
            <a:off x="283802" y="1491601"/>
            <a:ext cx="5812198" cy="3874798"/>
          </a:xfrm>
          <a:prstGeom prst="rect">
            <a:avLst/>
          </a:prstGeom>
        </p:spPr>
      </p:pic>
      <p:pic>
        <p:nvPicPr>
          <p:cNvPr id="9" name="Picture 8" descr="A statue of liberty and a map&#10;&#10;AI-generated content may be incorrect.">
            <a:extLst>
              <a:ext uri="{FF2B5EF4-FFF2-40B4-BE49-F238E27FC236}">
                <a16:creationId xmlns:a16="http://schemas.microsoft.com/office/drawing/2014/main" id="{1932467E-A832-0FEE-923B-97BFE5C45E4E}"/>
              </a:ext>
            </a:extLst>
          </p:cNvPr>
          <p:cNvPicPr>
            <a:picLocks noChangeAspect="1"/>
          </p:cNvPicPr>
          <p:nvPr/>
        </p:nvPicPr>
        <p:blipFill>
          <a:blip r:embed="rId3"/>
          <a:stretch>
            <a:fillRect/>
          </a:stretch>
        </p:blipFill>
        <p:spPr>
          <a:xfrm>
            <a:off x="116032" y="108609"/>
            <a:ext cx="1643495" cy="13090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10" y="274638"/>
            <a:ext cx="8229600" cy="1143000"/>
          </a:xfrm>
        </p:spPr>
        <p:txBody>
          <a:bodyPr>
            <a:normAutofit/>
          </a:bodyPr>
          <a:lstStyle/>
          <a:p>
            <a:r>
              <a:rPr sz="6600" dirty="0">
                <a:latin typeface="Aldhabi" pitchFamily="2" charset="-78"/>
                <a:cs typeface="Aldhabi" pitchFamily="2" charset="-78"/>
              </a:rPr>
              <a:t>Journey to Meet Kublai Khan</a:t>
            </a:r>
          </a:p>
        </p:txBody>
      </p:sp>
      <p:sp>
        <p:nvSpPr>
          <p:cNvPr id="3" name="Content Placeholder 2"/>
          <p:cNvSpPr>
            <a:spLocks noGrp="1"/>
          </p:cNvSpPr>
          <p:nvPr>
            <p:ph idx="1"/>
          </p:nvPr>
        </p:nvSpPr>
        <p:spPr>
          <a:xfrm>
            <a:off x="4793818" y="1782762"/>
            <a:ext cx="4281054" cy="1143000"/>
          </a:xfrm>
        </p:spPr>
        <p:txBody>
          <a:bodyPr>
            <a:noAutofit/>
          </a:bodyPr>
          <a:lstStyle/>
          <a:p>
            <a:r>
              <a:rPr sz="4400" dirty="0">
                <a:latin typeface="Aldhabi" pitchFamily="2" charset="-78"/>
                <a:cs typeface="Aldhabi" pitchFamily="2" charset="-78"/>
              </a:rPr>
              <a:t>In 1264, his father and uncle traveled for two years to meet Kublai Khan in China.</a:t>
            </a:r>
            <a:r>
              <a:rPr lang="en-US" sz="4400" dirty="0">
                <a:latin typeface="Aldhabi" pitchFamily="2" charset="-78"/>
                <a:cs typeface="Aldhabi" pitchFamily="2" charset="-78"/>
              </a:rPr>
              <a:t> In 1271, they traveled again and brought Marco along. </a:t>
            </a:r>
            <a:endParaRPr sz="4400" dirty="0">
              <a:latin typeface="Aldhabi" pitchFamily="2" charset="-78"/>
              <a:cs typeface="Aldhabi"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AA2B5EE-9589-82DF-43DF-E2155657177F}"/>
              </a:ext>
            </a:extLst>
          </p:cNvPr>
          <p:cNvPicPr>
            <a:picLocks noChangeAspect="1"/>
          </p:cNvPicPr>
          <p:nvPr/>
        </p:nvPicPr>
        <p:blipFill>
          <a:blip r:embed="rId2"/>
          <a:stretch>
            <a:fillRect/>
          </a:stretch>
        </p:blipFill>
        <p:spPr>
          <a:xfrm>
            <a:off x="116032" y="108609"/>
            <a:ext cx="1643495" cy="1309029"/>
          </a:xfrm>
          <a:prstGeom prst="rect">
            <a:avLst/>
          </a:prstGeom>
        </p:spPr>
      </p:pic>
      <p:pic>
        <p:nvPicPr>
          <p:cNvPr id="8" name="Picture 7" descr="A painting of two men&#10;&#10;AI-generated content may be incorrect.">
            <a:extLst>
              <a:ext uri="{FF2B5EF4-FFF2-40B4-BE49-F238E27FC236}">
                <a16:creationId xmlns:a16="http://schemas.microsoft.com/office/drawing/2014/main" id="{67639FD3-D941-BABB-CAA3-5F117222FD4E}"/>
              </a:ext>
            </a:extLst>
          </p:cNvPr>
          <p:cNvPicPr>
            <a:picLocks noChangeAspect="1"/>
          </p:cNvPicPr>
          <p:nvPr/>
        </p:nvPicPr>
        <p:blipFill>
          <a:blip r:embed="rId3"/>
          <a:stretch>
            <a:fillRect/>
          </a:stretch>
        </p:blipFill>
        <p:spPr>
          <a:xfrm>
            <a:off x="267855" y="1782762"/>
            <a:ext cx="4525963" cy="45259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6600" dirty="0">
                <a:latin typeface="Aldhabi" pitchFamily="2" charset="-78"/>
                <a:cs typeface="Aldhabi" pitchFamily="2" charset="-78"/>
              </a:rPr>
              <a:t>Crossing the Silk Road</a:t>
            </a:r>
          </a:p>
        </p:txBody>
      </p:sp>
      <p:sp>
        <p:nvSpPr>
          <p:cNvPr id="3" name="Content Placeholder 2"/>
          <p:cNvSpPr>
            <a:spLocks noGrp="1"/>
          </p:cNvSpPr>
          <p:nvPr>
            <p:ph idx="1"/>
          </p:nvPr>
        </p:nvSpPr>
        <p:spPr>
          <a:xfrm>
            <a:off x="5583382" y="1417638"/>
            <a:ext cx="3200400" cy="1974273"/>
          </a:xfrm>
        </p:spPr>
        <p:txBody>
          <a:bodyPr>
            <a:noAutofit/>
          </a:bodyPr>
          <a:lstStyle/>
          <a:p>
            <a:r>
              <a:rPr sz="4400" dirty="0">
                <a:latin typeface="Aldhabi" pitchFamily="2" charset="-78"/>
                <a:cs typeface="Aldhabi" pitchFamily="2" charset="-78"/>
              </a:rPr>
              <a:t>They traveled through Iraq, Iran, Turkmenistan, and the Gobi Desert to reach Shangdu in 1275.</a:t>
            </a:r>
          </a:p>
        </p:txBody>
      </p:sp>
      <p:pic>
        <p:nvPicPr>
          <p:cNvPr id="6" name="Picture 5" descr="A map of the silk road&#10;&#10;AI-generated content may be incorrect.">
            <a:extLst>
              <a:ext uri="{FF2B5EF4-FFF2-40B4-BE49-F238E27FC236}">
                <a16:creationId xmlns:a16="http://schemas.microsoft.com/office/drawing/2014/main" id="{127924FA-8930-E4AF-6360-3E45C3B79A1B}"/>
              </a:ext>
            </a:extLst>
          </p:cNvPr>
          <p:cNvPicPr>
            <a:picLocks noChangeAspect="1"/>
          </p:cNvPicPr>
          <p:nvPr/>
        </p:nvPicPr>
        <p:blipFill>
          <a:blip r:embed="rId2"/>
          <a:stretch>
            <a:fillRect/>
          </a:stretch>
        </p:blipFill>
        <p:spPr>
          <a:xfrm>
            <a:off x="228600" y="1325562"/>
            <a:ext cx="5257800" cy="5257800"/>
          </a:xfrm>
          <a:prstGeom prst="rect">
            <a:avLst/>
          </a:prstGeom>
        </p:spPr>
      </p:pic>
      <p:pic>
        <p:nvPicPr>
          <p:cNvPr id="7" name="Picture 6" descr="A statue of liberty and a map&#10;&#10;AI-generated content may be incorrect.">
            <a:extLst>
              <a:ext uri="{FF2B5EF4-FFF2-40B4-BE49-F238E27FC236}">
                <a16:creationId xmlns:a16="http://schemas.microsoft.com/office/drawing/2014/main" id="{218EBA48-3F1A-EE75-E1FF-4C5194A52CAA}"/>
              </a:ext>
            </a:extLst>
          </p:cNvPr>
          <p:cNvPicPr>
            <a:picLocks noChangeAspect="1"/>
          </p:cNvPicPr>
          <p:nvPr/>
        </p:nvPicPr>
        <p:blipFill>
          <a:blip r:embed="rId3"/>
          <a:stretch>
            <a:fillRect/>
          </a:stretch>
        </p:blipFill>
        <p:spPr>
          <a:xfrm>
            <a:off x="116032" y="16533"/>
            <a:ext cx="1643495" cy="13090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6600" dirty="0">
                <a:latin typeface="Aldhabi" pitchFamily="2" charset="-78"/>
                <a:cs typeface="Aldhabi" pitchFamily="2" charset="-78"/>
              </a:rPr>
              <a:t>Descriptions of China</a:t>
            </a:r>
          </a:p>
        </p:txBody>
      </p:sp>
      <p:sp>
        <p:nvSpPr>
          <p:cNvPr id="3" name="Content Placeholder 2"/>
          <p:cNvSpPr>
            <a:spLocks noGrp="1"/>
          </p:cNvSpPr>
          <p:nvPr>
            <p:ph idx="1"/>
          </p:nvPr>
        </p:nvSpPr>
        <p:spPr>
          <a:xfrm>
            <a:off x="5153891" y="1417639"/>
            <a:ext cx="3865418" cy="2489344"/>
          </a:xfrm>
        </p:spPr>
        <p:txBody>
          <a:bodyPr>
            <a:noAutofit/>
          </a:bodyPr>
          <a:lstStyle/>
          <a:p>
            <a:r>
              <a:rPr lang="en-US" sz="4400" dirty="0">
                <a:latin typeface="Aldhabi" pitchFamily="2" charset="-78"/>
                <a:cs typeface="Aldhabi" pitchFamily="2" charset="-78"/>
              </a:rPr>
              <a:t>Marco kept a detailed journal and</a:t>
            </a:r>
            <a:r>
              <a:rPr sz="4400" dirty="0">
                <a:latin typeface="Aldhabi" pitchFamily="2" charset="-78"/>
                <a:cs typeface="Aldhabi" pitchFamily="2" charset="-78"/>
              </a:rPr>
              <a:t> wrote about paper money, porcelain, vast cities, and powerful trade networks</a:t>
            </a:r>
            <a:r>
              <a:rPr lang="en-US" sz="4400" dirty="0">
                <a:latin typeface="Aldhabi" pitchFamily="2" charset="-78"/>
                <a:cs typeface="Aldhabi" pitchFamily="2" charset="-78"/>
              </a:rPr>
              <a:t> he saw.</a:t>
            </a:r>
            <a:endParaRPr sz="4400" dirty="0">
              <a:latin typeface="Aldhabi" pitchFamily="2" charset="-78"/>
              <a:cs typeface="Aldhabi" pitchFamily="2" charset="-78"/>
            </a:endParaRPr>
          </a:p>
        </p:txBody>
      </p:sp>
      <p:pic>
        <p:nvPicPr>
          <p:cNvPr id="6" name="Picture 5" descr="A close-up of a vase and paper money&#10;&#10;AI-generated content may be incorrect.">
            <a:extLst>
              <a:ext uri="{FF2B5EF4-FFF2-40B4-BE49-F238E27FC236}">
                <a16:creationId xmlns:a16="http://schemas.microsoft.com/office/drawing/2014/main" id="{45D92AA2-C338-748B-2E09-EEDC202F4E0A}"/>
              </a:ext>
            </a:extLst>
          </p:cNvPr>
          <p:cNvPicPr>
            <a:picLocks noChangeAspect="1"/>
          </p:cNvPicPr>
          <p:nvPr/>
        </p:nvPicPr>
        <p:blipFill>
          <a:blip r:embed="rId2"/>
          <a:stretch>
            <a:fillRect/>
          </a:stretch>
        </p:blipFill>
        <p:spPr>
          <a:xfrm>
            <a:off x="221673" y="1417638"/>
            <a:ext cx="4835236" cy="4835236"/>
          </a:xfrm>
          <a:prstGeom prst="rect">
            <a:avLst/>
          </a:prstGeom>
        </p:spPr>
      </p:pic>
      <p:pic>
        <p:nvPicPr>
          <p:cNvPr id="7" name="Picture 6" descr="A statue of liberty and a map&#10;&#10;AI-generated content may be incorrect.">
            <a:extLst>
              <a:ext uri="{FF2B5EF4-FFF2-40B4-BE49-F238E27FC236}">
                <a16:creationId xmlns:a16="http://schemas.microsoft.com/office/drawing/2014/main" id="{31DC9919-6982-4B94-3B7C-26B712ABC890}"/>
              </a:ext>
            </a:extLst>
          </p:cNvPr>
          <p:cNvPicPr>
            <a:picLocks noChangeAspect="1"/>
          </p:cNvPicPr>
          <p:nvPr/>
        </p:nvPicPr>
        <p:blipFill>
          <a:blip r:embed="rId3"/>
          <a:stretch>
            <a:fillRect/>
          </a:stretch>
        </p:blipFill>
        <p:spPr>
          <a:xfrm>
            <a:off x="116032" y="16533"/>
            <a:ext cx="1643495" cy="13090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86DA-5564-080A-CA96-60011BB70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D0689-2025-EF64-F02C-52FC0E20C593}"/>
              </a:ext>
            </a:extLst>
          </p:cNvPr>
          <p:cNvSpPr>
            <a:spLocks noGrp="1"/>
          </p:cNvSpPr>
          <p:nvPr>
            <p:ph type="title"/>
          </p:nvPr>
        </p:nvSpPr>
        <p:spPr/>
        <p:txBody>
          <a:bodyPr>
            <a:normAutofit/>
          </a:bodyPr>
          <a:lstStyle/>
          <a:p>
            <a:r>
              <a:rPr sz="6600" dirty="0">
                <a:latin typeface="Aldhabi" pitchFamily="2" charset="-78"/>
                <a:cs typeface="Aldhabi" pitchFamily="2" charset="-78"/>
              </a:rPr>
              <a:t>Descriptions of China</a:t>
            </a:r>
          </a:p>
        </p:txBody>
      </p:sp>
      <p:sp>
        <p:nvSpPr>
          <p:cNvPr id="3" name="Content Placeholder 2">
            <a:extLst>
              <a:ext uri="{FF2B5EF4-FFF2-40B4-BE49-F238E27FC236}">
                <a16:creationId xmlns:a16="http://schemas.microsoft.com/office/drawing/2014/main" id="{9D2A612F-184A-C37A-6C19-909929A204F7}"/>
              </a:ext>
            </a:extLst>
          </p:cNvPr>
          <p:cNvSpPr>
            <a:spLocks noGrp="1"/>
          </p:cNvSpPr>
          <p:nvPr>
            <p:ph idx="1"/>
          </p:nvPr>
        </p:nvSpPr>
        <p:spPr>
          <a:xfrm>
            <a:off x="5153890" y="1417638"/>
            <a:ext cx="3874077" cy="2503197"/>
          </a:xfrm>
        </p:spPr>
        <p:txBody>
          <a:bodyPr>
            <a:noAutofit/>
          </a:bodyPr>
          <a:lstStyle/>
          <a:p>
            <a:r>
              <a:rPr lang="en-US" sz="3600" dirty="0">
                <a:latin typeface="Aldhabi" pitchFamily="2" charset="-78"/>
                <a:cs typeface="Aldhabi" pitchFamily="2" charset="-78"/>
              </a:rPr>
              <a:t>Polo also wrote about the prodigious iron works, salt mines, and network of canals that connected China's cities.  He also described the coal that Mongolians used as black rocks that burn like wood. </a:t>
            </a:r>
            <a:endParaRPr sz="3600" dirty="0">
              <a:latin typeface="Aldhabi" pitchFamily="2" charset="-78"/>
              <a:cs typeface="Aldhabi" pitchFamily="2" charset="-78"/>
            </a:endParaRPr>
          </a:p>
        </p:txBody>
      </p:sp>
      <p:pic>
        <p:nvPicPr>
          <p:cNvPr id="7" name="Picture 6" descr="A statue of liberty and a map&#10;&#10;AI-generated content may be incorrect.">
            <a:extLst>
              <a:ext uri="{FF2B5EF4-FFF2-40B4-BE49-F238E27FC236}">
                <a16:creationId xmlns:a16="http://schemas.microsoft.com/office/drawing/2014/main" id="{6D82A8DB-37EC-AE84-E66C-4424B59638E4}"/>
              </a:ext>
            </a:extLst>
          </p:cNvPr>
          <p:cNvPicPr>
            <a:picLocks noChangeAspect="1"/>
          </p:cNvPicPr>
          <p:nvPr/>
        </p:nvPicPr>
        <p:blipFill>
          <a:blip r:embed="rId2"/>
          <a:stretch>
            <a:fillRect/>
          </a:stretch>
        </p:blipFill>
        <p:spPr>
          <a:xfrm>
            <a:off x="116032" y="16533"/>
            <a:ext cx="1643495" cy="1309029"/>
          </a:xfrm>
          <a:prstGeom prst="rect">
            <a:avLst/>
          </a:prstGeom>
        </p:spPr>
      </p:pic>
      <p:pic>
        <p:nvPicPr>
          <p:cNvPr id="5" name="Picture 4" descr="A person and a horse with coal&#10;&#10;AI-generated content may be incorrect.">
            <a:extLst>
              <a:ext uri="{FF2B5EF4-FFF2-40B4-BE49-F238E27FC236}">
                <a16:creationId xmlns:a16="http://schemas.microsoft.com/office/drawing/2014/main" id="{0075BE52-0CDB-402D-31CB-917902F8C442}"/>
              </a:ext>
            </a:extLst>
          </p:cNvPr>
          <p:cNvPicPr>
            <a:picLocks noChangeAspect="1"/>
          </p:cNvPicPr>
          <p:nvPr/>
        </p:nvPicPr>
        <p:blipFill>
          <a:blip r:embed="rId3"/>
          <a:stretch>
            <a:fillRect/>
          </a:stretch>
        </p:blipFill>
        <p:spPr>
          <a:xfrm>
            <a:off x="336983" y="1512381"/>
            <a:ext cx="4816907" cy="4816907"/>
          </a:xfrm>
          <a:prstGeom prst="rect">
            <a:avLst/>
          </a:prstGeom>
        </p:spPr>
      </p:pic>
    </p:spTree>
    <p:extLst>
      <p:ext uri="{BB962C8B-B14F-4D97-AF65-F5344CB8AC3E}">
        <p14:creationId xmlns:p14="http://schemas.microsoft.com/office/powerpoint/2010/main" val="403293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CC41-D836-F2EC-3577-F63924325F34}"/>
              </a:ext>
            </a:extLst>
          </p:cNvPr>
          <p:cNvSpPr>
            <a:spLocks noGrp="1"/>
          </p:cNvSpPr>
          <p:nvPr>
            <p:ph type="title"/>
          </p:nvPr>
        </p:nvSpPr>
        <p:spPr/>
        <p:txBody>
          <a:bodyPr>
            <a:normAutofit/>
          </a:bodyPr>
          <a:lstStyle/>
          <a:p>
            <a:r>
              <a:rPr lang="en-US" sz="6600" dirty="0">
                <a:latin typeface="Aldhabi" pitchFamily="2" charset="-78"/>
                <a:cs typeface="Aldhabi" pitchFamily="2" charset="-78"/>
              </a:rPr>
              <a:t>Primary Source</a:t>
            </a:r>
          </a:p>
        </p:txBody>
      </p:sp>
      <p:sp>
        <p:nvSpPr>
          <p:cNvPr id="3" name="Content Placeholder 2">
            <a:extLst>
              <a:ext uri="{FF2B5EF4-FFF2-40B4-BE49-F238E27FC236}">
                <a16:creationId xmlns:a16="http://schemas.microsoft.com/office/drawing/2014/main" id="{9BB34525-EC32-4FE8-30C9-C6B78CDDCC1F}"/>
              </a:ext>
            </a:extLst>
          </p:cNvPr>
          <p:cNvSpPr>
            <a:spLocks noGrp="1"/>
          </p:cNvSpPr>
          <p:nvPr>
            <p:ph idx="1"/>
          </p:nvPr>
        </p:nvSpPr>
        <p:spPr/>
        <p:txBody>
          <a:bodyPr>
            <a:normAutofit/>
          </a:bodyPr>
          <a:lstStyle/>
          <a:p>
            <a:r>
              <a:rPr lang="en-US" dirty="0">
                <a:latin typeface="Aldhabi" pitchFamily="2" charset="-78"/>
                <a:cs typeface="Aldhabi" pitchFamily="2" charset="-78"/>
              </a:rPr>
              <a:t>Polo described the city of Beijing, which was then called </a:t>
            </a:r>
            <a:r>
              <a:rPr lang="en-US" dirty="0" err="1">
                <a:latin typeface="Aldhabi" pitchFamily="2" charset="-78"/>
                <a:cs typeface="Aldhabi" pitchFamily="2" charset="-78"/>
              </a:rPr>
              <a:t>Cambuluc</a:t>
            </a:r>
            <a:r>
              <a:rPr lang="en-US" dirty="0">
                <a:latin typeface="Aldhabi" pitchFamily="2" charset="-78"/>
                <a:cs typeface="Aldhabi" pitchFamily="2" charset="-78"/>
              </a:rPr>
              <a:t> below:</a:t>
            </a:r>
          </a:p>
          <a:p>
            <a:r>
              <a:rPr lang="en-US" i="1" dirty="0">
                <a:latin typeface="Aldhabi" pitchFamily="2" charset="-78"/>
                <a:cs typeface="Aldhabi" pitchFamily="2" charset="-78"/>
              </a:rPr>
              <a:t>"It has a vast population inside the walls and outside, that it seems quite past all possibility. There is a suburb outside each of the gates, which are twelve in number; and these suburbs are so great that they contain more people than the city itself [for the suburb of one gate spreads in width till it meets the suburb of the next, whilst they extend in length some three or four miles]."</a:t>
            </a:r>
            <a:endParaRPr lang="en-US" dirty="0">
              <a:latin typeface="Aldhabi" pitchFamily="2" charset="-78"/>
              <a:cs typeface="Aldhabi" pitchFamily="2" charset="-78"/>
            </a:endParaRPr>
          </a:p>
          <a:p>
            <a:endParaRPr lang="en-US" dirty="0"/>
          </a:p>
        </p:txBody>
      </p:sp>
      <p:pic>
        <p:nvPicPr>
          <p:cNvPr id="4" name="Picture 3" descr="A statue of liberty and a map&#10;&#10;AI-generated content may be incorrect.">
            <a:extLst>
              <a:ext uri="{FF2B5EF4-FFF2-40B4-BE49-F238E27FC236}">
                <a16:creationId xmlns:a16="http://schemas.microsoft.com/office/drawing/2014/main" id="{5E911395-C16F-B175-619D-33C3E27F5D22}"/>
              </a:ext>
            </a:extLst>
          </p:cNvPr>
          <p:cNvPicPr>
            <a:picLocks noChangeAspect="1"/>
          </p:cNvPicPr>
          <p:nvPr/>
        </p:nvPicPr>
        <p:blipFill>
          <a:blip r:embed="rId2"/>
          <a:stretch>
            <a:fillRect/>
          </a:stretch>
        </p:blipFill>
        <p:spPr>
          <a:xfrm>
            <a:off x="116032" y="108609"/>
            <a:ext cx="1643495" cy="1309029"/>
          </a:xfrm>
          <a:prstGeom prst="rect">
            <a:avLst/>
          </a:prstGeom>
        </p:spPr>
      </p:pic>
    </p:spTree>
    <p:extLst>
      <p:ext uri="{BB962C8B-B14F-4D97-AF65-F5344CB8AC3E}">
        <p14:creationId xmlns:p14="http://schemas.microsoft.com/office/powerpoint/2010/main" val="2257847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60</TotalTime>
  <Words>422</Words>
  <Application>Microsoft Macintosh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Aldhabi</vt:lpstr>
      <vt:lpstr>Arial</vt:lpstr>
      <vt:lpstr>Calibri</vt:lpstr>
      <vt:lpstr>Office Theme</vt:lpstr>
      <vt:lpstr>Marco Polo and the Silk Road</vt:lpstr>
      <vt:lpstr>LearnAboutAmerica.com</vt:lpstr>
      <vt:lpstr>Marco Polo: Explorer of the East</vt:lpstr>
      <vt:lpstr>Early Life</vt:lpstr>
      <vt:lpstr>Journey to Meet Kublai Khan</vt:lpstr>
      <vt:lpstr>Crossing the Silk Road</vt:lpstr>
      <vt:lpstr>Descriptions of China</vt:lpstr>
      <vt:lpstr>Descriptions of China</vt:lpstr>
      <vt:lpstr>Primary Source</vt:lpstr>
      <vt:lpstr>Were his Writings True?</vt:lpstr>
      <vt:lpstr>Impact on Europe</vt:lpstr>
      <vt:lpstr>Questions to Consider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Greg Nussbaum</cp:lastModifiedBy>
  <cp:revision>4</cp:revision>
  <dcterms:created xsi:type="dcterms:W3CDTF">2013-01-27T09:14:16Z</dcterms:created>
  <dcterms:modified xsi:type="dcterms:W3CDTF">2025-12-31T15:09:38Z</dcterms:modified>
  <cp:category/>
</cp:coreProperties>
</file>