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8" r:id="rId3"/>
    <p:sldId id="257" r:id="rId4"/>
    <p:sldId id="264" r:id="rId5"/>
    <p:sldId id="258" r:id="rId6"/>
    <p:sldId id="259" r:id="rId7"/>
    <p:sldId id="260" r:id="rId8"/>
    <p:sldId id="265" r:id="rId9"/>
    <p:sldId id="261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17"/>
    <p:restoredTop sz="94709"/>
  </p:normalViewPr>
  <p:slideViewPr>
    <p:cSldViewPr snapToGrid="0" snapToObjects="1">
      <p:cViewPr varScale="1">
        <p:scale>
          <a:sx n="92" d="100"/>
          <a:sy n="92" d="100"/>
        </p:scale>
        <p:origin x="1992" y="4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12/31/25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12/31/25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12/31/25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12/31/25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12/31/25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12/31/25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12/31/25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12/31/25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12/31/25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12/31/25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12/31/25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12/31/25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aboutamerica.com/american-history/explorers-and-the-age-of-exploration/unit-and-curriculum/portuguese-explorations-in-the-new-world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earnaboutamerica.com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dirty="0"/>
              <a:t>Major Portuguese Explorers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dirty="0"/>
              <a:t>An Overview of Key Figures and Their Impact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learnaboutamerica.com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A84C1-DF06-490B-712D-535364BE7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Questions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B7398D5D-DD8F-3CB8-A909-D3A55EE379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28600" y="1613265"/>
            <a:ext cx="868680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Why do you think Portugal invested so heavily in navigation, shipbuilding, and exploration during the 15th century?</a:t>
            </a: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</a:b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Consider geography, economy, and political motivations.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How might history have changed if Portugal had accepted Columbus’s proposal instead of rejecting it?</a:t>
            </a: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</a:b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Think about global power, trade, and cultural exchange.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What were the most important differences between the explorations of Bartolomeu Dias and Vasco da Gama?</a:t>
            </a: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</a:b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How did each explorer’s achievements build on the other?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In what ways did Portuguese exploration shape the world culturally and economically?</a:t>
            </a: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</a:b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Consider trade routes, technology, and interactions between continents.</a:t>
            </a:r>
          </a:p>
        </p:txBody>
      </p:sp>
    </p:spTree>
    <p:extLst>
      <p:ext uri="{BB962C8B-B14F-4D97-AF65-F5344CB8AC3E}">
        <p14:creationId xmlns:p14="http://schemas.microsoft.com/office/powerpoint/2010/main" val="2776100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8F5CB-B443-E5C4-8ECA-9ED145FC4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31C7C-6206-9D72-1C9A-4F00086FC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754" y="311854"/>
            <a:ext cx="6172200" cy="857250"/>
          </a:xfrm>
        </p:spPr>
        <p:txBody>
          <a:bodyPr>
            <a:normAutofit/>
          </a:bodyPr>
          <a:lstStyle/>
          <a:p>
            <a:r>
              <a:rPr lang="en-US" sz="4950" dirty="0" err="1">
                <a:latin typeface="Aldhabi" panose="01000000000000000000" pitchFamily="2" charset="-78"/>
                <a:cs typeface="Aldhabi" panose="01000000000000000000" pitchFamily="2" charset="-78"/>
              </a:rPr>
              <a:t>LearnAboutAmerica.com</a:t>
            </a:r>
            <a:endParaRPr lang="en-US" sz="4950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5" name="Picture 4" descr="A statue of liberty and a map&#10;&#10;AI-generated content may be incorrect.">
            <a:extLst>
              <a:ext uri="{FF2B5EF4-FFF2-40B4-BE49-F238E27FC236}">
                <a16:creationId xmlns:a16="http://schemas.microsoft.com/office/drawing/2014/main" id="{E9718DD3-CB30-E07B-AC60-BA741A31C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69" y="187332"/>
            <a:ext cx="1232621" cy="98177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92462-04E8-5DC0-FB8D-4B1F16BB00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* For our presentations, lesson plans, articles,  printables, interactives, and games related to Portuguese Explorers, please visit:</a:t>
            </a:r>
          </a:p>
          <a:p>
            <a:pPr marL="0" indent="0">
              <a:buNone/>
            </a:pPr>
            <a:r>
              <a:rPr lang="en-US" dirty="0"/>
              <a:t>* </a:t>
            </a:r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learnaboutamerica.com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american</a:t>
            </a:r>
            <a:r>
              <a:rPr lang="en-US" dirty="0">
                <a:hlinkClick r:id="rId3"/>
              </a:rPr>
              <a:t>-history/explorers-and-the-age-of-exploration/unit-and-curriculum/</a:t>
            </a:r>
            <a:r>
              <a:rPr lang="en-US" dirty="0" err="1">
                <a:hlinkClick r:id="rId3"/>
              </a:rPr>
              <a:t>portuguese</a:t>
            </a:r>
            <a:r>
              <a:rPr lang="en-US" dirty="0">
                <a:hlinkClick r:id="rId3"/>
              </a:rPr>
              <a:t>-explorations-in-the-new-world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* For the greatest American History website for teachers, parents, and students, visit:</a:t>
            </a:r>
          </a:p>
          <a:p>
            <a:pPr marL="0" indent="0">
              <a:buNone/>
            </a:pPr>
            <a:r>
              <a:rPr lang="en-US" dirty="0">
                <a:hlinkClick r:id="rId4"/>
              </a:rPr>
              <a:t>https://learnaboutamerica.com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288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map of portugal with several rivers&#10;&#10;AI-generated content may be incorrect.">
            <a:extLst>
              <a:ext uri="{FF2B5EF4-FFF2-40B4-BE49-F238E27FC236}">
                <a16:creationId xmlns:a16="http://schemas.microsoft.com/office/drawing/2014/main" id="{A1B591F1-0318-F17F-5FE5-28E4B8A3EA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386" r="1" b="19493"/>
          <a:stretch>
            <a:fillRect/>
          </a:stretch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1551" y="743447"/>
            <a:ext cx="2584324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800"/>
              <a:t>Portugal in the Age of Exploration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ainting of men carrying baskets on their heads&#10;&#10;AI-generated content may be incorrect.">
            <a:extLst>
              <a:ext uri="{FF2B5EF4-FFF2-40B4-BE49-F238E27FC236}">
                <a16:creationId xmlns:a16="http://schemas.microsoft.com/office/drawing/2014/main" id="{FCE1FEE3-7C89-E418-BF13-34C362EB4D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439" r="1" b="18440"/>
          <a:stretch>
            <a:fillRect/>
          </a:stretch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en-US" sz="3500"/>
              <a:t>Significance of Portuguese Exploration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r>
              <a:rPr lang="en-US" sz="1700"/>
              <a:t>Key Impacts:</a:t>
            </a:r>
          </a:p>
          <a:p>
            <a:r>
              <a:rPr lang="en-US" sz="1700"/>
              <a:t>Pioneered the Age of Exploration with navigation innovations</a:t>
            </a:r>
          </a:p>
          <a:p>
            <a:r>
              <a:rPr lang="en-US" sz="1700"/>
              <a:t>Established early global trade routes across three continents</a:t>
            </a:r>
          </a:p>
          <a:p>
            <a:r>
              <a:rPr lang="en-US" sz="1700"/>
              <a:t>Expanded European geographic and scientific knowledge</a:t>
            </a:r>
          </a:p>
          <a:p>
            <a:r>
              <a:rPr lang="en-US" sz="1700"/>
              <a:t>Set the stage for future cultural and economic global exchange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Prince Henry the Navigator">
            <a:extLst>
              <a:ext uri="{FF2B5EF4-FFF2-40B4-BE49-F238E27FC236}">
                <a16:creationId xmlns:a16="http://schemas.microsoft.com/office/drawing/2014/main" id="{25F8742A-F459-02FA-B674-D01146101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20258"/>
          <a:stretch>
            <a:fillRect/>
          </a:stretch>
        </p:blipFill>
        <p:spPr bwMode="auto">
          <a:xfrm>
            <a:off x="20" y="10"/>
            <a:ext cx="72522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Rectangle 205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en-US" sz="3500"/>
              <a:t>Prince Henry the Navigator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 fontScale="92500" lnSpcReduction="10000"/>
          </a:bodyPr>
          <a:lstStyle/>
          <a:p>
            <a:r>
              <a:rPr lang="en-US" sz="1700" dirty="0"/>
              <a:t>Key Contributions:</a:t>
            </a:r>
          </a:p>
          <a:p>
            <a:r>
              <a:rPr lang="en-US" sz="1700" dirty="0"/>
              <a:t>Sponsored voyages along the West African coast</a:t>
            </a:r>
          </a:p>
          <a:p>
            <a:r>
              <a:rPr lang="en-US" sz="1700" dirty="0"/>
              <a:t>Started a school of navigation – his students sailed along parts of the west coast of Africa. </a:t>
            </a:r>
          </a:p>
          <a:p>
            <a:r>
              <a:rPr lang="en-US" sz="1700" dirty="0"/>
              <a:t>Promoted development of new navigation tools and maps</a:t>
            </a:r>
          </a:p>
          <a:p>
            <a:r>
              <a:rPr lang="en-US" sz="1700" dirty="0"/>
              <a:t>Encouraged shipbuilding innovations such as the caravel</a:t>
            </a:r>
          </a:p>
          <a:p>
            <a:r>
              <a:rPr lang="en-US" sz="1700" dirty="0"/>
              <a:t>Helped launch the Age of Exploration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ainting of a ship with a cross on it&#10;&#10;AI-generated content may be incorrect.">
            <a:extLst>
              <a:ext uri="{FF2B5EF4-FFF2-40B4-BE49-F238E27FC236}">
                <a16:creationId xmlns:a16="http://schemas.microsoft.com/office/drawing/2014/main" id="{73F19E5F-5C42-867B-A038-7B062DC60A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450" r="1" b="13429"/>
          <a:stretch>
            <a:fillRect/>
          </a:stretch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en-US" sz="3500"/>
              <a:t>Prince Henry’s School of Navigation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r>
              <a:rPr lang="en-US" sz="1700"/>
              <a:t>Significance:</a:t>
            </a:r>
          </a:p>
          <a:p>
            <a:r>
              <a:rPr lang="en-US" sz="1700"/>
              <a:t>Gathered cartographers, sailors, and astronomers</a:t>
            </a:r>
          </a:p>
          <a:p>
            <a:r>
              <a:rPr lang="en-US" sz="1700"/>
              <a:t>Advanced understanding of winds, currents, and coastlines</a:t>
            </a:r>
          </a:p>
          <a:p>
            <a:r>
              <a:rPr lang="en-US" sz="1700"/>
              <a:t>Created more accurate maps that guided future expeditions</a:t>
            </a:r>
          </a:p>
          <a:p>
            <a:r>
              <a:rPr lang="en-US" sz="1700"/>
              <a:t>Served as an early research center for exploration technology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Bartholomew Dias">
            <a:extLst>
              <a:ext uri="{FF2B5EF4-FFF2-40B4-BE49-F238E27FC236}">
                <a16:creationId xmlns:a16="http://schemas.microsoft.com/office/drawing/2014/main" id="{81B6DAB7-21D1-FF97-D23E-B7BCC8B32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4497"/>
          <a:stretch>
            <a:fillRect/>
          </a:stretch>
        </p:blipFill>
        <p:spPr bwMode="auto">
          <a:xfrm>
            <a:off x="20" y="10"/>
            <a:ext cx="72522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Rectangle 308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en-US" sz="3200"/>
              <a:t>Bartolomeu (Bartholomew) Dias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r>
              <a:rPr lang="en-US" sz="1700"/>
              <a:t>Key Achievements:</a:t>
            </a:r>
          </a:p>
          <a:p>
            <a:r>
              <a:rPr lang="en-US" sz="1700"/>
              <a:t>First European to round the Cape of Good Hope (1488)</a:t>
            </a:r>
          </a:p>
          <a:p>
            <a:r>
              <a:rPr lang="en-US" sz="1700"/>
              <a:t>Proved a sea route to the Indian Ocean was possible</a:t>
            </a:r>
          </a:p>
          <a:p>
            <a:r>
              <a:rPr lang="en-US" sz="1700"/>
              <a:t>Laid the groundwork for Vasco da Gama’s expedition</a:t>
            </a:r>
          </a:p>
          <a:p>
            <a:r>
              <a:rPr lang="en-US" sz="1700"/>
              <a:t>Improved European knowledge of African coastlines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E89296-370B-0EA8-83A9-D60388D93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47E92-5A08-4327-AC16-9749B294E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3624" y="-658957"/>
            <a:ext cx="3968748" cy="1628775"/>
          </a:xfrm>
        </p:spPr>
        <p:txBody>
          <a:bodyPr anchor="b">
            <a:normAutofit/>
          </a:bodyPr>
          <a:lstStyle/>
          <a:p>
            <a:r>
              <a:rPr lang="en-US" sz="3500" dirty="0"/>
              <a:t>No, Columbus</a:t>
            </a:r>
          </a:p>
        </p:txBody>
      </p:sp>
      <p:pic>
        <p:nvPicPr>
          <p:cNvPr id="6147" name="Picture 3" descr="Christopher Columbus - Wikipedia">
            <a:extLst>
              <a:ext uri="{FF2B5EF4-FFF2-40B4-BE49-F238E27FC236}">
                <a16:creationId xmlns:a16="http://schemas.microsoft.com/office/drawing/2014/main" id="{015BC641-F24D-95D2-7C7A-4236EA740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2" r="7671" b="1"/>
          <a:stretch>
            <a:fillRect/>
          </a:stretch>
        </p:blipFill>
        <p:spPr bwMode="auto">
          <a:xfrm>
            <a:off x="1" y="1587"/>
            <a:ext cx="4571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DDFC0744-22BA-2472-407E-DDC24761CCE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692648" y="1426585"/>
            <a:ext cx="4330700" cy="446159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In the late 1480s, Christopher Columbus asked King João II of Portugal to sponsor a westward voyage to reach Asia.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Portuguese advisors rejected the idea, believing Columbus had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</a:rPr>
              <a:t>miscalculated the size of the Earth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and underestimated the distance across the Atlantic.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Portugal chose instead to continue improving the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</a:rPr>
              <a:t>eastern route around Africa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, which they believed was more reliable and scientifically sound.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After being turned away, Columbus went to Spain—leading to the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</a:rPr>
              <a:t>1492 voyage that opened the Americas to European exploration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.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Spain’s sudden wealth and influence from the New World shifted the balance of power in Europe.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Portugal, realizing the growing Spanish threat,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</a:rPr>
              <a:t>accelerated its own maritime efforts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, pushing explorers like Bartolomeu Dias and later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</a:rPr>
              <a:t>Vasco da Gama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to complete the African route to India.</a:t>
            </a:r>
          </a:p>
        </p:txBody>
      </p:sp>
    </p:spTree>
    <p:extLst>
      <p:ext uri="{BB962C8B-B14F-4D97-AF65-F5344CB8AC3E}">
        <p14:creationId xmlns:p14="http://schemas.microsoft.com/office/powerpoint/2010/main" val="3267946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5" name="Rectangle 410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Vasco da Gama Portrait - World History Encyclopedia">
            <a:extLst>
              <a:ext uri="{FF2B5EF4-FFF2-40B4-BE49-F238E27FC236}">
                <a16:creationId xmlns:a16="http://schemas.microsoft.com/office/drawing/2014/main" id="{77A81313-9D3D-1DD7-356E-CAF1B17D0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3" r="20633"/>
          <a:stretch>
            <a:fillRect/>
          </a:stretch>
        </p:blipFill>
        <p:spPr bwMode="auto">
          <a:xfrm>
            <a:off x="1891767" y="10"/>
            <a:ext cx="725223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7" name="Rectangle 410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US" sz="3500" dirty="0"/>
              <a:t>Vasco da Gama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en-US" sz="1700"/>
              <a:t>First European to reach India by sea in 1498</a:t>
            </a:r>
          </a:p>
          <a:p>
            <a:r>
              <a:rPr lang="en-US" sz="1700"/>
              <a:t>Opened a direct maritime trade route between Europe and Asia</a:t>
            </a:r>
          </a:p>
          <a:p>
            <a:r>
              <a:rPr lang="en-US" sz="1700"/>
              <a:t>Voyage strengthened Portuguese influence in the Indian Ocean</a:t>
            </a:r>
          </a:p>
          <a:p>
            <a:endParaRPr lang="en-US" sz="1700"/>
          </a:p>
          <a:p>
            <a:endParaRPr lang="en-US" sz="17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546</Words>
  <Application>Microsoft Macintosh PowerPoint</Application>
  <PresentationFormat>On-screen Show (4:3)</PresentationFormat>
  <Paragraphs>53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Aldhabi</vt:lpstr>
      <vt:lpstr>Arial</vt:lpstr>
      <vt:lpstr>Calibri</vt:lpstr>
      <vt:lpstr>Office Theme</vt:lpstr>
      <vt:lpstr>Major Portuguese Explorers</vt:lpstr>
      <vt:lpstr>LearnAboutAmerica.com</vt:lpstr>
      <vt:lpstr>Portugal in the Age of Exploration</vt:lpstr>
      <vt:lpstr>Significance of Portuguese Exploration</vt:lpstr>
      <vt:lpstr>Prince Henry the Navigator</vt:lpstr>
      <vt:lpstr>Prince Henry’s School of Navigation</vt:lpstr>
      <vt:lpstr>Bartolomeu (Bartholomew) Dias</vt:lpstr>
      <vt:lpstr>No, Columbus</vt:lpstr>
      <vt:lpstr>Vasco da Gama</vt:lpstr>
      <vt:lpstr>Discussion Questions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Greg Nussbaum</cp:lastModifiedBy>
  <cp:revision>3</cp:revision>
  <dcterms:created xsi:type="dcterms:W3CDTF">2013-01-27T09:14:16Z</dcterms:created>
  <dcterms:modified xsi:type="dcterms:W3CDTF">2025-12-31T15:25:15Z</dcterms:modified>
  <cp:category/>
</cp:coreProperties>
</file>