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8" r:id="rId3"/>
    <p:sldId id="257" r:id="rId4"/>
    <p:sldId id="258" r:id="rId5"/>
    <p:sldId id="259" r:id="rId6"/>
    <p:sldId id="260" r:id="rId7"/>
    <p:sldId id="261" r:id="rId8"/>
    <p:sldId id="262" r:id="rId9"/>
    <p:sldId id="26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717"/>
  </p:normalViewPr>
  <p:slideViewPr>
    <p:cSldViewPr snapToGrid="0" snapToObjects="1">
      <p:cViewPr varScale="1">
        <p:scale>
          <a:sx n="107" d="100"/>
          <a:sy n="107" d="100"/>
        </p:scale>
        <p:origin x="1552"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12/31/25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12/31/25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12/31/25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12/31/25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12/31/25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12/31/25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12/31/25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12/31/25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learnaboutamerica.com/american-history/13-colonies/events-of-the-13-colonies/the-lost-colony-of-roanoke-island"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learnaboutamerica.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085E8BA0-C9A7-CB8D-1B8C-4619E628DA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85" r="15269" b="2"/>
          <a:stretch>
            <a:fillRect/>
          </a:stretch>
        </p:blipFill>
        <p:spPr bwMode="auto">
          <a:xfrm>
            <a:off x="1891768" y="10"/>
            <a:ext cx="725223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14171" y="743447"/>
            <a:ext cx="2980038" cy="3692028"/>
          </a:xfrm>
          <a:noFill/>
        </p:spPr>
        <p:txBody>
          <a:bodyPr>
            <a:normAutofit/>
          </a:bodyPr>
          <a:lstStyle/>
          <a:p>
            <a:pPr algn="l"/>
            <a:r>
              <a:rPr lang="en-US" sz="4500"/>
              <a:t>The Lost Colony at Roanoke</a:t>
            </a:r>
          </a:p>
        </p:txBody>
      </p:sp>
      <p:sp>
        <p:nvSpPr>
          <p:cNvPr id="3" name="Subtitle 2"/>
          <p:cNvSpPr>
            <a:spLocks noGrp="1"/>
          </p:cNvSpPr>
          <p:nvPr>
            <p:ph type="subTitle" idx="1"/>
          </p:nvPr>
        </p:nvSpPr>
        <p:spPr>
          <a:xfrm>
            <a:off x="714171" y="4629234"/>
            <a:ext cx="2980040" cy="1485319"/>
          </a:xfrm>
          <a:noFill/>
        </p:spPr>
        <p:txBody>
          <a:bodyPr>
            <a:normAutofit/>
          </a:bodyPr>
          <a:lstStyle/>
          <a:p>
            <a:pPr algn="l">
              <a:lnSpc>
                <a:spcPct val="90000"/>
              </a:lnSpc>
            </a:pPr>
            <a:r>
              <a:rPr lang="en-US" sz="2700"/>
              <a:t>Sir Walter Raleigh’s Mysterious Settlement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8F5CB-B443-E5C4-8ECA-9ED145FC4B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131C7C-6206-9D72-1C9A-4F00086FCAD7}"/>
              </a:ext>
            </a:extLst>
          </p:cNvPr>
          <p:cNvSpPr>
            <a:spLocks noGrp="1"/>
          </p:cNvSpPr>
          <p:nvPr>
            <p:ph type="title"/>
          </p:nvPr>
        </p:nvSpPr>
        <p:spPr>
          <a:xfrm>
            <a:off x="1880754" y="311854"/>
            <a:ext cx="6172200" cy="857250"/>
          </a:xfrm>
        </p:spPr>
        <p:txBody>
          <a:bodyPr>
            <a:normAutofit/>
          </a:bodyPr>
          <a:lstStyle/>
          <a:p>
            <a:r>
              <a:rPr lang="en-US" sz="4950" dirty="0" err="1">
                <a:latin typeface="Aldhabi" panose="01000000000000000000" pitchFamily="2" charset="-78"/>
                <a:cs typeface="Aldhabi" panose="01000000000000000000" pitchFamily="2" charset="-78"/>
              </a:rPr>
              <a:t>LearnAboutAmerica.com</a:t>
            </a:r>
            <a:endParaRPr lang="en-US" sz="4950" dirty="0">
              <a:latin typeface="Aldhabi" panose="01000000000000000000" pitchFamily="2" charset="-78"/>
              <a:cs typeface="Aldhabi" panose="01000000000000000000" pitchFamily="2" charset="-78"/>
            </a:endParaRPr>
          </a:p>
        </p:txBody>
      </p:sp>
      <p:pic>
        <p:nvPicPr>
          <p:cNvPr id="5" name="Picture 4" descr="A statue of liberty and a map&#10;&#10;AI-generated content may be incorrect.">
            <a:extLst>
              <a:ext uri="{FF2B5EF4-FFF2-40B4-BE49-F238E27FC236}">
                <a16:creationId xmlns:a16="http://schemas.microsoft.com/office/drawing/2014/main" id="{E9718DD3-CB30-E07B-AC60-BA741A31C5A7}"/>
              </a:ext>
            </a:extLst>
          </p:cNvPr>
          <p:cNvPicPr>
            <a:picLocks noChangeAspect="1"/>
          </p:cNvPicPr>
          <p:nvPr/>
        </p:nvPicPr>
        <p:blipFill>
          <a:blip r:embed="rId2"/>
          <a:stretch>
            <a:fillRect/>
          </a:stretch>
        </p:blipFill>
        <p:spPr>
          <a:xfrm>
            <a:off x="263669" y="187332"/>
            <a:ext cx="1232621" cy="981772"/>
          </a:xfrm>
          <a:prstGeom prst="rect">
            <a:avLst/>
          </a:prstGeom>
        </p:spPr>
      </p:pic>
      <p:sp>
        <p:nvSpPr>
          <p:cNvPr id="3" name="Content Placeholder 2">
            <a:extLst>
              <a:ext uri="{FF2B5EF4-FFF2-40B4-BE49-F238E27FC236}">
                <a16:creationId xmlns:a16="http://schemas.microsoft.com/office/drawing/2014/main" id="{A5D92462-04E8-5DC0-FB8D-4B1F16BB005A}"/>
              </a:ext>
            </a:extLst>
          </p:cNvPr>
          <p:cNvSpPr>
            <a:spLocks noGrp="1"/>
          </p:cNvSpPr>
          <p:nvPr>
            <p:ph idx="1"/>
          </p:nvPr>
        </p:nvSpPr>
        <p:spPr/>
        <p:txBody>
          <a:bodyPr>
            <a:normAutofit fontScale="92500" lnSpcReduction="20000"/>
          </a:bodyPr>
          <a:lstStyle/>
          <a:p>
            <a:pPr marL="0" indent="0">
              <a:buNone/>
            </a:pPr>
            <a:r>
              <a:rPr lang="en-US" dirty="0"/>
              <a:t>*For our presentations, lesson plans, articles,  printables, interactives, and games related to the Lost Colony, please visit:</a:t>
            </a:r>
          </a:p>
          <a:p>
            <a:pPr marL="0" indent="0">
              <a:buNone/>
            </a:pPr>
            <a:r>
              <a:rPr lang="en-US" dirty="0">
                <a:hlinkClick r:id="rId3"/>
              </a:rPr>
              <a:t>https://learnaboutamerica.com/american-history/13-colonies/events-of-the-13-colonies/the-lost-colony-of-roanoke</a:t>
            </a:r>
            <a:r>
              <a:rPr lang="en-US">
                <a:hlinkClick r:id="rId3"/>
              </a:rPr>
              <a:t>-island</a:t>
            </a:r>
            <a:endParaRPr lang="en-US"/>
          </a:p>
          <a:p>
            <a:pPr marL="0" indent="0">
              <a:buNone/>
            </a:pPr>
            <a:endParaRPr lang="en-US" dirty="0"/>
          </a:p>
          <a:p>
            <a:pPr marL="0" indent="0">
              <a:buNone/>
            </a:pPr>
            <a:r>
              <a:rPr lang="en-US" dirty="0"/>
              <a:t>* For the greatest American History website for teachers, parents, and students, visit:</a:t>
            </a:r>
          </a:p>
          <a:p>
            <a:pPr marL="0" indent="0">
              <a:buNone/>
            </a:pPr>
            <a:r>
              <a:rPr lang="en-US" dirty="0">
                <a:hlinkClick r:id="rId4"/>
              </a:rPr>
              <a:t>https://learnaboutamerica.com</a:t>
            </a:r>
            <a:endParaRPr lang="en-US" dirty="0"/>
          </a:p>
        </p:txBody>
      </p:sp>
    </p:spTree>
    <p:extLst>
      <p:ext uri="{BB962C8B-B14F-4D97-AF65-F5344CB8AC3E}">
        <p14:creationId xmlns:p14="http://schemas.microsoft.com/office/powerpoint/2010/main" val="3004288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6696" y="557190"/>
            <a:ext cx="3886133" cy="1671569"/>
          </a:xfrm>
        </p:spPr>
        <p:txBody>
          <a:bodyPr>
            <a:normAutofit/>
          </a:bodyPr>
          <a:lstStyle/>
          <a:p>
            <a:pPr>
              <a:lnSpc>
                <a:spcPct val="90000"/>
              </a:lnSpc>
            </a:pPr>
            <a:r>
              <a:rPr lang="en-US" sz="3500"/>
              <a:t>Sir Walter Raleigh's Colony Had Dual Purposes</a:t>
            </a:r>
          </a:p>
        </p:txBody>
      </p:sp>
      <p:sp>
        <p:nvSpPr>
          <p:cNvPr id="3" name="Content Placeholder 2"/>
          <p:cNvSpPr>
            <a:spLocks noGrp="1"/>
          </p:cNvSpPr>
          <p:nvPr>
            <p:ph idx="1"/>
          </p:nvPr>
        </p:nvSpPr>
        <p:spPr>
          <a:xfrm>
            <a:off x="486697" y="2406650"/>
            <a:ext cx="3886131" cy="3722438"/>
          </a:xfrm>
        </p:spPr>
        <p:txBody>
          <a:bodyPr>
            <a:normAutofit/>
          </a:bodyPr>
          <a:lstStyle/>
          <a:p>
            <a:pPr marL="0" indent="0">
              <a:buNone/>
            </a:pPr>
            <a:r>
              <a:rPr lang="en-US" sz="1700"/>
              <a:t>• First English colony in the New World (1587)</a:t>
            </a:r>
          </a:p>
          <a:p>
            <a:pPr marL="0" indent="0">
              <a:buNone/>
            </a:pPr>
            <a:r>
              <a:rPr lang="en-US" sz="1700"/>
              <a:t>• Funded by Sir Walter Raleigh; led by John White</a:t>
            </a:r>
          </a:p>
          <a:p>
            <a:pPr marL="0" indent="0">
              <a:buNone/>
            </a:pPr>
            <a:r>
              <a:rPr lang="en-US" sz="1700"/>
              <a:t>• Main goal: search for riches</a:t>
            </a:r>
          </a:p>
          <a:p>
            <a:pPr marL="0" indent="0">
              <a:buNone/>
            </a:pPr>
            <a:r>
              <a:rPr lang="en-US" sz="1700"/>
              <a:t>• Secondary goal: base for privateers to attack Spanish ships</a:t>
            </a:r>
          </a:p>
          <a:p>
            <a:pPr marL="0" indent="0">
              <a:buNone/>
            </a:pPr>
            <a:r>
              <a:rPr lang="en-US" sz="1700"/>
              <a:t>• Settlers originally believed site might be Chesapeake Bay</a:t>
            </a:r>
          </a:p>
        </p:txBody>
      </p:sp>
      <p:pic>
        <p:nvPicPr>
          <p:cNvPr id="2050" name="Picture 2" descr="Walter Raleigh - Wikipedia">
            <a:extLst>
              <a:ext uri="{FF2B5EF4-FFF2-40B4-BE49-F238E27FC236}">
                <a16:creationId xmlns:a16="http://schemas.microsoft.com/office/drawing/2014/main" id="{F9E5E178-7D26-51C9-5E32-625B6B831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568" r="12509"/>
          <a:stretch>
            <a:fillRect/>
          </a:stretch>
        </p:blipFill>
        <p:spPr bwMode="auto">
          <a:xfrm>
            <a:off x="4641866" y="10"/>
            <a:ext cx="4502133" cy="6857990"/>
          </a:xfrm>
          <a:prstGeom prst="rect">
            <a:avLst/>
          </a:prstGeom>
          <a:noFill/>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2" name="Rectangle 308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796 - 1937 5c Virginia Dare, Gray Blue">
            <a:extLst>
              <a:ext uri="{FF2B5EF4-FFF2-40B4-BE49-F238E27FC236}">
                <a16:creationId xmlns:a16="http://schemas.microsoft.com/office/drawing/2014/main" id="{0DFAC980-9C58-770E-4F50-DDA7985E4B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0600" r="-2" b="3275"/>
          <a:stretch>
            <a:fillRect/>
          </a:stretch>
        </p:blipFill>
        <p:spPr bwMode="auto">
          <a:xfrm>
            <a:off x="1891767" y="10"/>
            <a:ext cx="7252231"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365125"/>
            <a:ext cx="2866641" cy="1899912"/>
          </a:xfrm>
        </p:spPr>
        <p:txBody>
          <a:bodyPr>
            <a:normAutofit/>
          </a:bodyPr>
          <a:lstStyle/>
          <a:p>
            <a:r>
              <a:rPr lang="en-US" sz="3500"/>
              <a:t>John White's Absence</a:t>
            </a:r>
          </a:p>
        </p:txBody>
      </p:sp>
      <p:sp>
        <p:nvSpPr>
          <p:cNvPr id="3" name="Content Placeholder 2"/>
          <p:cNvSpPr>
            <a:spLocks noGrp="1"/>
          </p:cNvSpPr>
          <p:nvPr>
            <p:ph idx="1"/>
          </p:nvPr>
        </p:nvSpPr>
        <p:spPr>
          <a:xfrm>
            <a:off x="628650" y="2434201"/>
            <a:ext cx="2866641" cy="3742762"/>
          </a:xfrm>
        </p:spPr>
        <p:txBody>
          <a:bodyPr>
            <a:normAutofit/>
          </a:bodyPr>
          <a:lstStyle/>
          <a:p>
            <a:pPr marL="0" indent="0">
              <a:buNone/>
            </a:pPr>
            <a:r>
              <a:rPr lang="en-US" sz="1700"/>
              <a:t>• Virginia Dare, first English child, born soon after arrival</a:t>
            </a:r>
          </a:p>
          <a:p>
            <a:pPr marL="0" indent="0">
              <a:buNone/>
            </a:pPr>
            <a:r>
              <a:rPr lang="en-US" sz="1700"/>
              <a:t>• Colony needed supplies—White returned to England</a:t>
            </a:r>
          </a:p>
          <a:p>
            <a:pPr marL="0" indent="0">
              <a:buNone/>
            </a:pPr>
            <a:r>
              <a:rPr lang="en-US" sz="1700"/>
              <a:t>• Anglo-Spanish War prevented his return</a:t>
            </a:r>
          </a:p>
          <a:p>
            <a:pPr marL="0" indent="0">
              <a:buNone/>
            </a:pPr>
            <a:r>
              <a:rPr lang="en-US" sz="1700"/>
              <a:t>• All ships were being used for war efforts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6696" y="557190"/>
            <a:ext cx="3878139" cy="1671564"/>
          </a:xfrm>
        </p:spPr>
        <p:txBody>
          <a:bodyPr>
            <a:normAutofit/>
          </a:bodyPr>
          <a:lstStyle/>
          <a:p>
            <a:r>
              <a:rPr lang="en-US" sz="3500"/>
              <a:t>What Happened to the Colonists?</a:t>
            </a:r>
          </a:p>
        </p:txBody>
      </p:sp>
      <p:sp>
        <p:nvSpPr>
          <p:cNvPr id="3" name="Content Placeholder 2"/>
          <p:cNvSpPr>
            <a:spLocks noGrp="1"/>
          </p:cNvSpPr>
          <p:nvPr>
            <p:ph idx="1"/>
          </p:nvPr>
        </p:nvSpPr>
        <p:spPr>
          <a:xfrm>
            <a:off x="486697" y="2398030"/>
            <a:ext cx="3885184" cy="3731058"/>
          </a:xfrm>
        </p:spPr>
        <p:txBody>
          <a:bodyPr>
            <a:normAutofit/>
          </a:bodyPr>
          <a:lstStyle/>
          <a:p>
            <a:pPr marL="0" indent="0">
              <a:lnSpc>
                <a:spcPct val="90000"/>
              </a:lnSpc>
              <a:buNone/>
            </a:pPr>
            <a:r>
              <a:rPr lang="en-US" sz="1700" dirty="0"/>
              <a:t>• White returned in 1590—colony deserted</a:t>
            </a:r>
          </a:p>
          <a:p>
            <a:pPr marL="0" indent="0">
              <a:lnSpc>
                <a:spcPct val="90000"/>
              </a:lnSpc>
              <a:buNone/>
            </a:pPr>
            <a:r>
              <a:rPr lang="en-US" sz="1700" dirty="0"/>
              <a:t>• No signs of struggle; fortifications dismantled</a:t>
            </a:r>
          </a:p>
          <a:p>
            <a:pPr marL="0" indent="0">
              <a:lnSpc>
                <a:spcPct val="90000"/>
              </a:lnSpc>
              <a:buNone/>
            </a:pPr>
            <a:r>
              <a:rPr lang="en-US" sz="1700" dirty="0"/>
              <a:t>• Only clue: “</a:t>
            </a:r>
            <a:r>
              <a:rPr lang="en-US" sz="1700" dirty="0" err="1"/>
              <a:t>Croatoan</a:t>
            </a:r>
            <a:r>
              <a:rPr lang="en-US" sz="1700" dirty="0"/>
              <a:t>” carved into a post</a:t>
            </a:r>
          </a:p>
          <a:p>
            <a:pPr marL="0" indent="0">
              <a:lnSpc>
                <a:spcPct val="90000"/>
              </a:lnSpc>
              <a:buNone/>
            </a:pPr>
            <a:r>
              <a:rPr lang="en-US" sz="1700" dirty="0"/>
              <a:t>• Theories:</a:t>
            </a:r>
          </a:p>
          <a:p>
            <a:pPr>
              <a:lnSpc>
                <a:spcPct val="90000"/>
              </a:lnSpc>
            </a:pPr>
            <a:r>
              <a:rPr lang="en-US" sz="1700" dirty="0"/>
              <a:t>   – Joined local native groups to survive</a:t>
            </a:r>
          </a:p>
          <a:p>
            <a:pPr>
              <a:lnSpc>
                <a:spcPct val="90000"/>
              </a:lnSpc>
            </a:pPr>
            <a:r>
              <a:rPr lang="en-US" sz="1700" dirty="0"/>
              <a:t>   – Died due to severe drought</a:t>
            </a:r>
          </a:p>
          <a:p>
            <a:pPr>
              <a:lnSpc>
                <a:spcPct val="90000"/>
              </a:lnSpc>
            </a:pPr>
            <a:r>
              <a:rPr lang="en-US" sz="1700" dirty="0"/>
              <a:t>   – Killed by Spanish or other native groups</a:t>
            </a:r>
          </a:p>
          <a:p>
            <a:pPr>
              <a:lnSpc>
                <a:spcPct val="90000"/>
              </a:lnSpc>
            </a:pPr>
            <a:r>
              <a:rPr lang="en-US" sz="1700" dirty="0"/>
              <a:t>   – Powhatan claimed responsibility</a:t>
            </a:r>
          </a:p>
        </p:txBody>
      </p:sp>
      <p:pic>
        <p:nvPicPr>
          <p:cNvPr id="4098" name="Picture 2" descr="The Mystery of Roanoke Endures Yet ...">
            <a:extLst>
              <a:ext uri="{FF2B5EF4-FFF2-40B4-BE49-F238E27FC236}">
                <a16:creationId xmlns:a16="http://schemas.microsoft.com/office/drawing/2014/main" id="{E06417A7-1A82-3791-EC8E-4A5FB9F367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448" r="31641"/>
          <a:stretch>
            <a:fillRect/>
          </a:stretch>
        </p:blipFill>
        <p:spPr bwMode="auto">
          <a:xfrm>
            <a:off x="4637208" y="557189"/>
            <a:ext cx="3878139" cy="5571898"/>
          </a:xfrm>
          <a:prstGeom prst="rect">
            <a:avLst/>
          </a:prstGeom>
          <a:noFill/>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men rowing a boat&#10;&#10;AI-generated content may be incorrect.">
            <a:extLst>
              <a:ext uri="{FF2B5EF4-FFF2-40B4-BE49-F238E27FC236}">
                <a16:creationId xmlns:a16="http://schemas.microsoft.com/office/drawing/2014/main" id="{BC4AF66A-C27D-4941-7217-3B8E795F75BC}"/>
              </a:ext>
            </a:extLst>
          </p:cNvPr>
          <p:cNvPicPr>
            <a:picLocks noChangeAspect="1"/>
          </p:cNvPicPr>
          <p:nvPr/>
        </p:nvPicPr>
        <p:blipFill>
          <a:blip r:embed="rId2"/>
          <a:srcRect t="5436" r="3" b="3"/>
          <a:stretch>
            <a:fillRect/>
          </a:stretch>
        </p:blipFill>
        <p:spPr>
          <a:xfrm>
            <a:off x="20" y="10"/>
            <a:ext cx="725221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648707" y="365125"/>
            <a:ext cx="2866642" cy="1899912"/>
          </a:xfrm>
        </p:spPr>
        <p:txBody>
          <a:bodyPr>
            <a:normAutofit/>
          </a:bodyPr>
          <a:lstStyle/>
          <a:p>
            <a:r>
              <a:rPr lang="en-US" sz="3500"/>
              <a:t>Will We Ever Know?</a:t>
            </a:r>
          </a:p>
        </p:txBody>
      </p:sp>
      <p:sp>
        <p:nvSpPr>
          <p:cNvPr id="3" name="Content Placeholder 2"/>
          <p:cNvSpPr>
            <a:spLocks noGrp="1"/>
          </p:cNvSpPr>
          <p:nvPr>
            <p:ph idx="1"/>
          </p:nvPr>
        </p:nvSpPr>
        <p:spPr>
          <a:xfrm>
            <a:off x="5648707" y="2434201"/>
            <a:ext cx="2866642" cy="3742762"/>
          </a:xfrm>
        </p:spPr>
        <p:txBody>
          <a:bodyPr>
            <a:normAutofit/>
          </a:bodyPr>
          <a:lstStyle/>
          <a:p>
            <a:pPr marL="0" indent="0">
              <a:buNone/>
            </a:pPr>
            <a:r>
              <a:rPr lang="en-US" sz="1700"/>
              <a:t>• Mystery remains unsolved</a:t>
            </a:r>
          </a:p>
          <a:p>
            <a:pPr marL="0" indent="0">
              <a:buNone/>
            </a:pPr>
            <a:r>
              <a:rPr lang="en-US" sz="1700"/>
              <a:t>• Fate of settlers still unknown</a:t>
            </a:r>
          </a:p>
          <a:p>
            <a:pPr marL="0" indent="0">
              <a:buNone/>
            </a:pPr>
            <a:r>
              <a:rPr lang="en-US" sz="1700"/>
              <a:t>• Failure of Roanoke led to founding of Jamestown in 1607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C360D-490A-6677-BF4D-0164C6180EFA}"/>
              </a:ext>
            </a:extLst>
          </p:cNvPr>
          <p:cNvSpPr>
            <a:spLocks noGrp="1"/>
          </p:cNvSpPr>
          <p:nvPr>
            <p:ph type="title"/>
          </p:nvPr>
        </p:nvSpPr>
        <p:spPr/>
        <p:txBody>
          <a:bodyPr/>
          <a:lstStyle/>
          <a:p>
            <a:r>
              <a:rPr lang="en-US" dirty="0"/>
              <a:t>Roanoke timeline</a:t>
            </a:r>
          </a:p>
        </p:txBody>
      </p:sp>
      <p:sp>
        <p:nvSpPr>
          <p:cNvPr id="3" name="Content Placeholder 2">
            <a:extLst>
              <a:ext uri="{FF2B5EF4-FFF2-40B4-BE49-F238E27FC236}">
                <a16:creationId xmlns:a16="http://schemas.microsoft.com/office/drawing/2014/main" id="{11945F84-8C2E-78D9-17C3-DF13CA2A9E45}"/>
              </a:ext>
            </a:extLst>
          </p:cNvPr>
          <p:cNvSpPr>
            <a:spLocks noGrp="1"/>
          </p:cNvSpPr>
          <p:nvPr>
            <p:ph idx="1"/>
          </p:nvPr>
        </p:nvSpPr>
        <p:spPr/>
        <p:txBody>
          <a:bodyPr>
            <a:normAutofit fontScale="85000" lnSpcReduction="10000"/>
          </a:bodyPr>
          <a:lstStyle/>
          <a:p>
            <a:r>
              <a:rPr lang="en-US" b="1" dirty="0"/>
              <a:t>1584</a:t>
            </a:r>
            <a:r>
              <a:rPr lang="en-US" dirty="0"/>
              <a:t> – Raleigh receives charter to start a colony.</a:t>
            </a:r>
          </a:p>
          <a:p>
            <a:r>
              <a:rPr lang="en-US" b="1" dirty="0"/>
              <a:t>1585</a:t>
            </a:r>
            <a:r>
              <a:rPr lang="en-US" dirty="0"/>
              <a:t> – First Roanoke attempt fails.</a:t>
            </a:r>
          </a:p>
          <a:p>
            <a:r>
              <a:rPr lang="en-US" b="1" dirty="0"/>
              <a:t>1587</a:t>
            </a:r>
            <a:r>
              <a:rPr lang="en-US" dirty="0"/>
              <a:t> – 117 settlers arrive; John White leads; Virginia Dare born.</a:t>
            </a:r>
          </a:p>
          <a:p>
            <a:r>
              <a:rPr lang="en-US" b="1" dirty="0"/>
              <a:t>1587 (Late)</a:t>
            </a:r>
            <a:r>
              <a:rPr lang="en-US" dirty="0"/>
              <a:t> – White returns to England for supplies.</a:t>
            </a:r>
          </a:p>
          <a:p>
            <a:r>
              <a:rPr lang="en-US" b="1" dirty="0"/>
              <a:t>1588</a:t>
            </a:r>
            <a:r>
              <a:rPr lang="en-US" dirty="0"/>
              <a:t> – War with Spain prevents his return.</a:t>
            </a:r>
          </a:p>
          <a:p>
            <a:r>
              <a:rPr lang="en-US" b="1" dirty="0"/>
              <a:t>1590</a:t>
            </a:r>
            <a:r>
              <a:rPr lang="en-US" dirty="0"/>
              <a:t> – White returns; colony is gone; “CROATOAN” carved on post.</a:t>
            </a:r>
          </a:p>
          <a:p>
            <a:r>
              <a:rPr lang="en-US" b="1" dirty="0"/>
              <a:t>1607</a:t>
            </a:r>
            <a:r>
              <a:rPr lang="en-US" dirty="0"/>
              <a:t> – Jamestown founded; Roanoke remains a mystery.</a:t>
            </a:r>
          </a:p>
          <a:p>
            <a:endParaRPr lang="en-US" dirty="0"/>
          </a:p>
        </p:txBody>
      </p:sp>
    </p:spTree>
    <p:extLst>
      <p:ext uri="{BB962C8B-B14F-4D97-AF65-F5344CB8AC3E}">
        <p14:creationId xmlns:p14="http://schemas.microsoft.com/office/powerpoint/2010/main" val="1095485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87D8-9BBA-8206-107C-B396FB3D159D}"/>
              </a:ext>
            </a:extLst>
          </p:cNvPr>
          <p:cNvSpPr>
            <a:spLocks noGrp="1"/>
          </p:cNvSpPr>
          <p:nvPr>
            <p:ph type="title"/>
          </p:nvPr>
        </p:nvSpPr>
        <p:spPr/>
        <p:txBody>
          <a:bodyPr/>
          <a:lstStyle/>
          <a:p>
            <a:r>
              <a:rPr lang="en-US" dirty="0"/>
              <a:t>Discussion Questions</a:t>
            </a:r>
          </a:p>
        </p:txBody>
      </p:sp>
      <p:sp>
        <p:nvSpPr>
          <p:cNvPr id="4" name="Rectangle 1">
            <a:extLst>
              <a:ext uri="{FF2B5EF4-FFF2-40B4-BE49-F238E27FC236}">
                <a16:creationId xmlns:a16="http://schemas.microsoft.com/office/drawing/2014/main" id="{43D3AB4E-A2F4-C265-149C-1EE2CF5AC4A2}"/>
              </a:ext>
            </a:extLst>
          </p:cNvPr>
          <p:cNvSpPr>
            <a:spLocks noGrp="1" noChangeArrowheads="1"/>
          </p:cNvSpPr>
          <p:nvPr>
            <p:ph idx="1"/>
          </p:nvPr>
        </p:nvSpPr>
        <p:spPr bwMode="auto">
          <a:xfrm>
            <a:off x="609600" y="1551669"/>
            <a:ext cx="7661564"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Why do you think the colonists agreed to let John White return to England, even though it was risky?</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What does the word “CROATOAN” suggest about what might have happened to the settlers?</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How did the Anglo-Spanish War influence the fate of the colony?</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Why is the mystery of Roanoke still important for understanding early American history?</a:t>
            </a:r>
          </a:p>
        </p:txBody>
      </p:sp>
    </p:spTree>
    <p:extLst>
      <p:ext uri="{BB962C8B-B14F-4D97-AF65-F5344CB8AC3E}">
        <p14:creationId xmlns:p14="http://schemas.microsoft.com/office/powerpoint/2010/main" val="3108739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D47F2-36F7-7F62-7766-EE0582DF3055}"/>
              </a:ext>
            </a:extLst>
          </p:cNvPr>
          <p:cNvSpPr>
            <a:spLocks noGrp="1"/>
          </p:cNvSpPr>
          <p:nvPr>
            <p:ph type="title"/>
          </p:nvPr>
        </p:nvSpPr>
        <p:spPr/>
        <p:txBody>
          <a:bodyPr/>
          <a:lstStyle/>
          <a:p>
            <a:r>
              <a:rPr lang="en-US" dirty="0"/>
              <a:t>Deep Thought</a:t>
            </a:r>
          </a:p>
        </p:txBody>
      </p:sp>
      <p:sp>
        <p:nvSpPr>
          <p:cNvPr id="3" name="Content Placeholder 2">
            <a:extLst>
              <a:ext uri="{FF2B5EF4-FFF2-40B4-BE49-F238E27FC236}">
                <a16:creationId xmlns:a16="http://schemas.microsoft.com/office/drawing/2014/main" id="{3C39A4E7-588C-92CB-72BC-CDF846D6C0E1}"/>
              </a:ext>
            </a:extLst>
          </p:cNvPr>
          <p:cNvSpPr>
            <a:spLocks noGrp="1"/>
          </p:cNvSpPr>
          <p:nvPr>
            <p:ph idx="1"/>
          </p:nvPr>
        </p:nvSpPr>
        <p:spPr/>
        <p:txBody>
          <a:bodyPr/>
          <a:lstStyle/>
          <a:p>
            <a:r>
              <a:rPr lang="en-US" dirty="0"/>
              <a:t>If you were one of the Roanoke colonists facing drought, scarce supplies, and an uncertain future, what choice would you have made for survival—and why? Explain your reasoning using evidence from the story of the Lost Colony.</a:t>
            </a:r>
          </a:p>
        </p:txBody>
      </p:sp>
    </p:spTree>
    <p:extLst>
      <p:ext uri="{BB962C8B-B14F-4D97-AF65-F5344CB8AC3E}">
        <p14:creationId xmlns:p14="http://schemas.microsoft.com/office/powerpoint/2010/main" val="2816428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TotalTime>
  <Words>451</Words>
  <Application>Microsoft Macintosh PowerPoint</Application>
  <PresentationFormat>On-screen Show (4:3)</PresentationFormat>
  <Paragraphs>50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Aldhabi</vt:lpstr>
      <vt:lpstr>Arial</vt:lpstr>
      <vt:lpstr>Calibri</vt:lpstr>
      <vt:lpstr>Office Theme</vt:lpstr>
      <vt:lpstr>The Lost Colony at Roanoke</vt:lpstr>
      <vt:lpstr>LearnAboutAmerica.com</vt:lpstr>
      <vt:lpstr>Sir Walter Raleigh's Colony Had Dual Purposes</vt:lpstr>
      <vt:lpstr>John White's Absence</vt:lpstr>
      <vt:lpstr>What Happened to the Colonists?</vt:lpstr>
      <vt:lpstr>Will We Ever Know?</vt:lpstr>
      <vt:lpstr>Roanoke timeline</vt:lpstr>
      <vt:lpstr>Discussion Questions</vt:lpstr>
      <vt:lpstr>Deep Thought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Greg Nussbaum</cp:lastModifiedBy>
  <cp:revision>3</cp:revision>
  <dcterms:created xsi:type="dcterms:W3CDTF">2013-01-27T09:14:16Z</dcterms:created>
  <dcterms:modified xsi:type="dcterms:W3CDTF">2025-12-31T16:15:27Z</dcterms:modified>
  <cp:category/>
</cp:coreProperties>
</file>