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4" r:id="rId4"/>
    <p:sldId id="295" r:id="rId5"/>
    <p:sldId id="276" r:id="rId6"/>
    <p:sldId id="296" r:id="rId7"/>
    <p:sldId id="297" r:id="rId8"/>
    <p:sldId id="300" r:id="rId9"/>
    <p:sldId id="299" r:id="rId10"/>
    <p:sldId id="298"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277"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4660"/>
  </p:normalViewPr>
  <p:slideViewPr>
    <p:cSldViewPr snapToGrid="0">
      <p:cViewPr varScale="1">
        <p:scale>
          <a:sx n="97" d="100"/>
          <a:sy n="97" d="100"/>
        </p:scale>
        <p:origin x="6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0B5D20-9180-4AAD-9A89-4C4A2F8426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79AE6FCC-8CFB-4A33-88EF-C03BAAE823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6DE921C-963A-40D3-9DB7-0CEAB8DFD00F}"/>
              </a:ext>
            </a:extLst>
          </p:cNvPr>
          <p:cNvSpPr>
            <a:spLocks noGrp="1"/>
          </p:cNvSpPr>
          <p:nvPr>
            <p:ph type="dt" sz="half" idx="10"/>
          </p:nvPr>
        </p:nvSpPr>
        <p:spPr/>
        <p:txBody>
          <a:bodyPr/>
          <a:lstStyle/>
          <a:p>
            <a:fld id="{77E2D889-291E-4A71-A89B-7E83B4FE721A}" type="datetimeFigureOut">
              <a:rPr lang="en-US" smtClean="0"/>
              <a:t>12/24/18</a:t>
            </a:fld>
            <a:endParaRPr lang="en-US"/>
          </a:p>
        </p:txBody>
      </p:sp>
      <p:sp>
        <p:nvSpPr>
          <p:cNvPr id="5" name="Footer Placeholder 4">
            <a:extLst>
              <a:ext uri="{FF2B5EF4-FFF2-40B4-BE49-F238E27FC236}">
                <a16:creationId xmlns="" xmlns:a16="http://schemas.microsoft.com/office/drawing/2014/main" id="{3C5EB26E-C710-4AE4-B482-FECA62CC7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134404A-EB5E-44D2-9196-81CD25E5C29E}"/>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45160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164535-3AE6-4DD3-A605-1BA2E13433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683196C-BBA1-4C51-A57A-0B1836DCAE0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86BAED7-76BE-4539-B731-713A81577F2F}"/>
              </a:ext>
            </a:extLst>
          </p:cNvPr>
          <p:cNvSpPr>
            <a:spLocks noGrp="1"/>
          </p:cNvSpPr>
          <p:nvPr>
            <p:ph type="dt" sz="half" idx="10"/>
          </p:nvPr>
        </p:nvSpPr>
        <p:spPr/>
        <p:txBody>
          <a:bodyPr/>
          <a:lstStyle/>
          <a:p>
            <a:fld id="{77E2D889-291E-4A71-A89B-7E83B4FE721A}" type="datetimeFigureOut">
              <a:rPr lang="en-US" smtClean="0"/>
              <a:t>12/24/18</a:t>
            </a:fld>
            <a:endParaRPr lang="en-US"/>
          </a:p>
        </p:txBody>
      </p:sp>
      <p:sp>
        <p:nvSpPr>
          <p:cNvPr id="5" name="Footer Placeholder 4">
            <a:extLst>
              <a:ext uri="{FF2B5EF4-FFF2-40B4-BE49-F238E27FC236}">
                <a16:creationId xmlns="" xmlns:a16="http://schemas.microsoft.com/office/drawing/2014/main" id="{2816B442-58F5-410D-B504-E6402261F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1D062CE-5229-47EF-817E-67979C165604}"/>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9964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11321B7-3852-4DB0-BCB0-C399E8001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20519E1-DC26-4CEF-9FEC-82555D3391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B69BDB1-346B-4870-A54F-6F4971C75DA2}"/>
              </a:ext>
            </a:extLst>
          </p:cNvPr>
          <p:cNvSpPr>
            <a:spLocks noGrp="1"/>
          </p:cNvSpPr>
          <p:nvPr>
            <p:ph type="dt" sz="half" idx="10"/>
          </p:nvPr>
        </p:nvSpPr>
        <p:spPr/>
        <p:txBody>
          <a:bodyPr/>
          <a:lstStyle/>
          <a:p>
            <a:fld id="{77E2D889-291E-4A71-A89B-7E83B4FE721A}" type="datetimeFigureOut">
              <a:rPr lang="en-US" smtClean="0"/>
              <a:t>12/24/18</a:t>
            </a:fld>
            <a:endParaRPr lang="en-US"/>
          </a:p>
        </p:txBody>
      </p:sp>
      <p:sp>
        <p:nvSpPr>
          <p:cNvPr id="5" name="Footer Placeholder 4">
            <a:extLst>
              <a:ext uri="{FF2B5EF4-FFF2-40B4-BE49-F238E27FC236}">
                <a16:creationId xmlns="" xmlns:a16="http://schemas.microsoft.com/office/drawing/2014/main" id="{96D37EFE-838F-4FAF-B056-AE9A392C8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88689BF-68BA-41C2-9F66-067E6752798D}"/>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196853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495FF8-9133-4E5D-85E4-7847515327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7604FC-E2F3-44B4-8BA5-A597B2B286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0CBC7B1-647A-4CD8-8BD4-182394BD26A8}"/>
              </a:ext>
            </a:extLst>
          </p:cNvPr>
          <p:cNvSpPr>
            <a:spLocks noGrp="1"/>
          </p:cNvSpPr>
          <p:nvPr>
            <p:ph type="dt" sz="half" idx="10"/>
          </p:nvPr>
        </p:nvSpPr>
        <p:spPr/>
        <p:txBody>
          <a:bodyPr/>
          <a:lstStyle/>
          <a:p>
            <a:fld id="{77E2D889-291E-4A71-A89B-7E83B4FE721A}" type="datetimeFigureOut">
              <a:rPr lang="en-US" smtClean="0"/>
              <a:t>12/24/18</a:t>
            </a:fld>
            <a:endParaRPr lang="en-US"/>
          </a:p>
        </p:txBody>
      </p:sp>
      <p:sp>
        <p:nvSpPr>
          <p:cNvPr id="5" name="Footer Placeholder 4">
            <a:extLst>
              <a:ext uri="{FF2B5EF4-FFF2-40B4-BE49-F238E27FC236}">
                <a16:creationId xmlns="" xmlns:a16="http://schemas.microsoft.com/office/drawing/2014/main" id="{1E257E05-64C9-4F78-95C0-B2B0798EB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3F7FD69-F558-4B18-889B-CB2033206340}"/>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04445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D14091-C28E-4E94-B934-8CA5912A52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B418580D-C6EE-4BCB-8CA4-EB65B74662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83F085B5-90D7-46CC-B6E9-10B1B9ED4AC4}"/>
              </a:ext>
            </a:extLst>
          </p:cNvPr>
          <p:cNvSpPr>
            <a:spLocks noGrp="1"/>
          </p:cNvSpPr>
          <p:nvPr>
            <p:ph type="dt" sz="half" idx="10"/>
          </p:nvPr>
        </p:nvSpPr>
        <p:spPr/>
        <p:txBody>
          <a:bodyPr/>
          <a:lstStyle/>
          <a:p>
            <a:fld id="{77E2D889-291E-4A71-A89B-7E83B4FE721A}" type="datetimeFigureOut">
              <a:rPr lang="en-US" smtClean="0"/>
              <a:t>12/24/18</a:t>
            </a:fld>
            <a:endParaRPr lang="en-US"/>
          </a:p>
        </p:txBody>
      </p:sp>
      <p:sp>
        <p:nvSpPr>
          <p:cNvPr id="5" name="Footer Placeholder 4">
            <a:extLst>
              <a:ext uri="{FF2B5EF4-FFF2-40B4-BE49-F238E27FC236}">
                <a16:creationId xmlns="" xmlns:a16="http://schemas.microsoft.com/office/drawing/2014/main" id="{B467815B-DF05-4D5D-8F62-A27717BFC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4C6956D-355E-4B2D-8B2C-ADA10C570973}"/>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32668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DBAD49-0374-4199-BA3F-7830A1845B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80D1CEE-22A3-496D-AAA1-198DECF2B0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EB14A36-1FD3-4B50-B212-A37D86D38A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B1DB19-1FF0-438B-9EC5-3409922E179D}"/>
              </a:ext>
            </a:extLst>
          </p:cNvPr>
          <p:cNvSpPr>
            <a:spLocks noGrp="1"/>
          </p:cNvSpPr>
          <p:nvPr>
            <p:ph type="dt" sz="half" idx="10"/>
          </p:nvPr>
        </p:nvSpPr>
        <p:spPr/>
        <p:txBody>
          <a:bodyPr/>
          <a:lstStyle/>
          <a:p>
            <a:fld id="{77E2D889-291E-4A71-A89B-7E83B4FE721A}" type="datetimeFigureOut">
              <a:rPr lang="en-US" smtClean="0"/>
              <a:t>12/24/18</a:t>
            </a:fld>
            <a:endParaRPr lang="en-US"/>
          </a:p>
        </p:txBody>
      </p:sp>
      <p:sp>
        <p:nvSpPr>
          <p:cNvPr id="6" name="Footer Placeholder 5">
            <a:extLst>
              <a:ext uri="{FF2B5EF4-FFF2-40B4-BE49-F238E27FC236}">
                <a16:creationId xmlns="" xmlns:a16="http://schemas.microsoft.com/office/drawing/2014/main" id="{57E095C4-834C-4B15-98B4-73BC411542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13BF6C9-CCFA-4D8D-B8BC-3868BD190667}"/>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43110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0F8C1E-9DF3-477E-8387-FA64D5CCB2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A6B0BF-3552-481A-A0EB-1D8D91578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AA47000-B7E1-47FB-A00A-C8BCAD1671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0789166-8587-43C0-90E2-E8C55D5A0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19C127B-0E55-43F3-BB63-0547C1EF19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CFE5BB3-414A-4AEB-803B-C0F03E13AB06}"/>
              </a:ext>
            </a:extLst>
          </p:cNvPr>
          <p:cNvSpPr>
            <a:spLocks noGrp="1"/>
          </p:cNvSpPr>
          <p:nvPr>
            <p:ph type="dt" sz="half" idx="10"/>
          </p:nvPr>
        </p:nvSpPr>
        <p:spPr/>
        <p:txBody>
          <a:bodyPr/>
          <a:lstStyle/>
          <a:p>
            <a:fld id="{77E2D889-291E-4A71-A89B-7E83B4FE721A}" type="datetimeFigureOut">
              <a:rPr lang="en-US" smtClean="0"/>
              <a:t>12/24/18</a:t>
            </a:fld>
            <a:endParaRPr lang="en-US"/>
          </a:p>
        </p:txBody>
      </p:sp>
      <p:sp>
        <p:nvSpPr>
          <p:cNvPr id="8" name="Footer Placeholder 7">
            <a:extLst>
              <a:ext uri="{FF2B5EF4-FFF2-40B4-BE49-F238E27FC236}">
                <a16:creationId xmlns="" xmlns:a16="http://schemas.microsoft.com/office/drawing/2014/main" id="{04C62681-CBCE-4E72-8FF6-90B4D22D57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57C94B7F-78F4-4284-89DA-76356A5998C2}"/>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180743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3193E-5F8C-42DE-B4B8-E99FAC928F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3D8BC37-89C7-42DD-A131-20FF9708A8DD}"/>
              </a:ext>
            </a:extLst>
          </p:cNvPr>
          <p:cNvSpPr>
            <a:spLocks noGrp="1"/>
          </p:cNvSpPr>
          <p:nvPr>
            <p:ph type="dt" sz="half" idx="10"/>
          </p:nvPr>
        </p:nvSpPr>
        <p:spPr/>
        <p:txBody>
          <a:bodyPr/>
          <a:lstStyle/>
          <a:p>
            <a:fld id="{77E2D889-291E-4A71-A89B-7E83B4FE721A}" type="datetimeFigureOut">
              <a:rPr lang="en-US" smtClean="0"/>
              <a:t>12/24/18</a:t>
            </a:fld>
            <a:endParaRPr lang="en-US"/>
          </a:p>
        </p:txBody>
      </p:sp>
      <p:sp>
        <p:nvSpPr>
          <p:cNvPr id="4" name="Footer Placeholder 3">
            <a:extLst>
              <a:ext uri="{FF2B5EF4-FFF2-40B4-BE49-F238E27FC236}">
                <a16:creationId xmlns="" xmlns:a16="http://schemas.microsoft.com/office/drawing/2014/main" id="{8CFF9D1F-82C3-4473-AE9C-47C46FC61D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A4E5F4B-7188-44EC-A31F-16D0900778E3}"/>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80009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22D7A1C-7AF1-41A4-8155-E1EA88F10171}"/>
              </a:ext>
            </a:extLst>
          </p:cNvPr>
          <p:cNvSpPr>
            <a:spLocks noGrp="1"/>
          </p:cNvSpPr>
          <p:nvPr>
            <p:ph type="dt" sz="half" idx="10"/>
          </p:nvPr>
        </p:nvSpPr>
        <p:spPr/>
        <p:txBody>
          <a:bodyPr/>
          <a:lstStyle/>
          <a:p>
            <a:fld id="{77E2D889-291E-4A71-A89B-7E83B4FE721A}" type="datetimeFigureOut">
              <a:rPr lang="en-US" smtClean="0"/>
              <a:t>12/24/18</a:t>
            </a:fld>
            <a:endParaRPr lang="en-US"/>
          </a:p>
        </p:txBody>
      </p:sp>
      <p:sp>
        <p:nvSpPr>
          <p:cNvPr id="3" name="Footer Placeholder 2">
            <a:extLst>
              <a:ext uri="{FF2B5EF4-FFF2-40B4-BE49-F238E27FC236}">
                <a16:creationId xmlns="" xmlns:a16="http://schemas.microsoft.com/office/drawing/2014/main" id="{9AB96B9A-EF8F-4515-96B6-16A59974CD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3E36C80-EE98-44BA-9261-6AA3CC568681}"/>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384380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02489B-4280-494D-9B2B-E4EFC8C78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4ECC423E-E608-4A31-8D2F-F3DDA8791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C50F902-C46C-40FE-A805-97AC4BB3F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095B480-3694-416E-8A2D-C84FCAE2E6CF}"/>
              </a:ext>
            </a:extLst>
          </p:cNvPr>
          <p:cNvSpPr>
            <a:spLocks noGrp="1"/>
          </p:cNvSpPr>
          <p:nvPr>
            <p:ph type="dt" sz="half" idx="10"/>
          </p:nvPr>
        </p:nvSpPr>
        <p:spPr/>
        <p:txBody>
          <a:bodyPr/>
          <a:lstStyle/>
          <a:p>
            <a:fld id="{77E2D889-291E-4A71-A89B-7E83B4FE721A}" type="datetimeFigureOut">
              <a:rPr lang="en-US" smtClean="0"/>
              <a:t>12/24/18</a:t>
            </a:fld>
            <a:endParaRPr lang="en-US"/>
          </a:p>
        </p:txBody>
      </p:sp>
      <p:sp>
        <p:nvSpPr>
          <p:cNvPr id="6" name="Footer Placeholder 5">
            <a:extLst>
              <a:ext uri="{FF2B5EF4-FFF2-40B4-BE49-F238E27FC236}">
                <a16:creationId xmlns="" xmlns:a16="http://schemas.microsoft.com/office/drawing/2014/main" id="{438ECB29-FE4A-4D32-A09B-C4B53CD62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482E37C-5441-4695-9DC6-E3FD4990937D}"/>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855302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489F0E-916D-47F8-8BAB-CE5930D28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24AEFDF-F5C5-4DFF-B4AA-437DBFBA5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7337FB64-E3A7-451C-BBBC-AD7BBC90D6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5DA659D-2EA5-4499-BC36-3CFCA717EE0C}"/>
              </a:ext>
            </a:extLst>
          </p:cNvPr>
          <p:cNvSpPr>
            <a:spLocks noGrp="1"/>
          </p:cNvSpPr>
          <p:nvPr>
            <p:ph type="dt" sz="half" idx="10"/>
          </p:nvPr>
        </p:nvSpPr>
        <p:spPr/>
        <p:txBody>
          <a:bodyPr/>
          <a:lstStyle/>
          <a:p>
            <a:fld id="{77E2D889-291E-4A71-A89B-7E83B4FE721A}" type="datetimeFigureOut">
              <a:rPr lang="en-US" smtClean="0"/>
              <a:t>12/24/18</a:t>
            </a:fld>
            <a:endParaRPr lang="en-US"/>
          </a:p>
        </p:txBody>
      </p:sp>
      <p:sp>
        <p:nvSpPr>
          <p:cNvPr id="6" name="Footer Placeholder 5">
            <a:extLst>
              <a:ext uri="{FF2B5EF4-FFF2-40B4-BE49-F238E27FC236}">
                <a16:creationId xmlns="" xmlns:a16="http://schemas.microsoft.com/office/drawing/2014/main" id="{5E08927F-A281-4AEB-AC0B-07F699E0A6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9E4B31E-AE6C-4277-8A4C-48D538A544F9}"/>
              </a:ext>
            </a:extLst>
          </p:cNvPr>
          <p:cNvSpPr>
            <a:spLocks noGrp="1"/>
          </p:cNvSpPr>
          <p:nvPr>
            <p:ph type="sldNum" sz="quarter" idx="12"/>
          </p:nvPr>
        </p:nvSpPr>
        <p:spPr/>
        <p:txBody>
          <a:bodyPr/>
          <a:lstStyle/>
          <a:p>
            <a:fld id="{967C3A21-04C1-44D3-8D63-703A312B9F02}" type="slidenum">
              <a:rPr lang="en-US" smtClean="0"/>
              <a:t>‹#›</a:t>
            </a:fld>
            <a:endParaRPr lang="en-US"/>
          </a:p>
        </p:txBody>
      </p:sp>
    </p:spTree>
    <p:extLst>
      <p:ext uri="{BB962C8B-B14F-4D97-AF65-F5344CB8AC3E}">
        <p14:creationId xmlns:p14="http://schemas.microsoft.com/office/powerpoint/2010/main" val="26434879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E4BFDC7-F881-4B94-A140-23A06B324C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E3EAA19-12EB-4248-B056-01CCB9A9F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4598528-734F-4F4B-97E9-EB6B15EE3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2D889-291E-4A71-A89B-7E83B4FE721A}" type="datetimeFigureOut">
              <a:rPr lang="en-US" smtClean="0"/>
              <a:t>12/24/18</a:t>
            </a:fld>
            <a:endParaRPr lang="en-US"/>
          </a:p>
        </p:txBody>
      </p:sp>
      <p:sp>
        <p:nvSpPr>
          <p:cNvPr id="5" name="Footer Placeholder 4">
            <a:extLst>
              <a:ext uri="{FF2B5EF4-FFF2-40B4-BE49-F238E27FC236}">
                <a16:creationId xmlns="" xmlns:a16="http://schemas.microsoft.com/office/drawing/2014/main" id="{AC402676-CCA0-405A-8F33-9E99C97F7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CB5FD5B-A24C-4DDD-9652-56A9660C41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C3A21-04C1-44D3-8D63-703A312B9F02}" type="slidenum">
              <a:rPr lang="en-US" smtClean="0"/>
              <a:t>‹#›</a:t>
            </a:fld>
            <a:endParaRPr lang="en-US"/>
          </a:p>
        </p:txBody>
      </p:sp>
    </p:spTree>
    <p:extLst>
      <p:ext uri="{BB962C8B-B14F-4D97-AF65-F5344CB8AC3E}">
        <p14:creationId xmlns:p14="http://schemas.microsoft.com/office/powerpoint/2010/main" val="1231894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stamp Act">
            <a:extLst>
              <a:ext uri="{FF2B5EF4-FFF2-40B4-BE49-F238E27FC236}">
                <a16:creationId xmlns="" xmlns:a16="http://schemas.microsoft.com/office/drawing/2014/main" id="{48D65D20-17E3-43A8-81C9-F216C0B9E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737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 xmlns:a16="http://schemas.microsoft.com/office/drawing/2014/main" id="{BB0F4CC5-B068-471B-944D-D5BA69504D6A}"/>
              </a:ext>
            </a:extLst>
          </p:cNvPr>
          <p:cNvSpPr/>
          <p:nvPr/>
        </p:nvSpPr>
        <p:spPr>
          <a:xfrm>
            <a:off x="6649327" y="2226786"/>
            <a:ext cx="5080217" cy="1692771"/>
          </a:xfrm>
          <a:prstGeom prst="rect">
            <a:avLst/>
          </a:prstGeom>
        </p:spPr>
        <p:txBody>
          <a:bodyPr wrap="square">
            <a:spAutoFit/>
          </a:bodyPr>
          <a:lstStyle/>
          <a:p>
            <a:r>
              <a:rPr lang="en-US" sz="3200" dirty="0"/>
              <a:t>The American </a:t>
            </a:r>
            <a:r>
              <a:rPr lang="en-US" sz="3200" dirty="0" smtClean="0"/>
              <a:t>Revolution</a:t>
            </a:r>
            <a:endParaRPr lang="en-US" dirty="0"/>
          </a:p>
          <a:p>
            <a:r>
              <a:rPr lang="en-US" dirty="0"/>
              <a:t> </a:t>
            </a:r>
            <a:r>
              <a:rPr lang="en-US" dirty="0" smtClean="0"/>
              <a:t>                                     Battles</a:t>
            </a:r>
            <a:endParaRPr lang="en-US" dirty="0"/>
          </a:p>
          <a:p>
            <a:endParaRPr lang="en-US" dirty="0"/>
          </a:p>
          <a:p>
            <a:endParaRPr lang="en-US" dirty="0"/>
          </a:p>
          <a:p>
            <a:endParaRPr lang="en-US" dirty="0"/>
          </a:p>
        </p:txBody>
      </p:sp>
      <p:pic>
        <p:nvPicPr>
          <p:cNvPr id="15364" name="Picture 4" descr="https://www.mrnussbaum.com/wp-content/themes/game_v2/dist/assets/images/main_logo.png">
            <a:extLst>
              <a:ext uri="{FF2B5EF4-FFF2-40B4-BE49-F238E27FC236}">
                <a16:creationId xmlns="" xmlns:a16="http://schemas.microsoft.com/office/drawing/2014/main" id="{E8B51114-525F-4A26-85BE-7E5F4E763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221" y="494169"/>
            <a:ext cx="5035826" cy="101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427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971820" y="-1332260"/>
            <a:ext cx="10799190" cy="2231122"/>
          </a:xfrm>
        </p:spPr>
        <p:txBody>
          <a:bodyPr>
            <a:normAutofit/>
          </a:bodyPr>
          <a:lstStyle/>
          <a:p>
            <a:r>
              <a:rPr lang="en-US" sz="4000" dirty="0" smtClean="0"/>
              <a:t>George Washington and the Battle of Trenton</a:t>
            </a:r>
            <a:endParaRPr lang="en-US" sz="40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6023384" y="660106"/>
            <a:ext cx="5873750" cy="4038452"/>
          </a:xfrm>
        </p:spPr>
        <p:txBody>
          <a:bodyPr>
            <a:noAutofit/>
          </a:bodyPr>
          <a:lstStyle/>
          <a:p>
            <a:pPr marL="571500" indent="-571500" algn="l">
              <a:buFontTx/>
              <a:buChar char="-"/>
            </a:pPr>
            <a:endParaRPr lang="en-US" sz="3200" dirty="0" smtClean="0"/>
          </a:p>
          <a:p>
            <a:pPr marL="571500" indent="-571500" algn="l">
              <a:buFontTx/>
              <a:buChar char="-"/>
            </a:pPr>
            <a:r>
              <a:rPr lang="en-US" sz="3200" dirty="0"/>
              <a:t>Following the disastrous battles of New York, the outlook was grim for the Patriots</a:t>
            </a:r>
            <a:r>
              <a:rPr lang="en-US" sz="3200" dirty="0" smtClean="0"/>
              <a:t>.</a:t>
            </a:r>
            <a:endParaRPr lang="en-US" sz="3200" dirty="0"/>
          </a:p>
          <a:p>
            <a:pPr marL="571500" indent="-571500" algn="l">
              <a:buFontTx/>
              <a:buChar char="-"/>
            </a:pPr>
            <a:r>
              <a:rPr lang="en-US" sz="3200" dirty="0" smtClean="0"/>
              <a:t>Morale was low in the Continental Army and enlistments were ending.</a:t>
            </a:r>
          </a:p>
          <a:p>
            <a:pPr marL="571500" indent="-571500" algn="l">
              <a:buFontTx/>
              <a:buChar char="-"/>
            </a:pPr>
            <a:r>
              <a:rPr lang="en-US" sz="3200" dirty="0" smtClean="0"/>
              <a:t>It was up to George Washington to inject hope into what seemed a lost cause. </a:t>
            </a:r>
            <a:endParaRPr lang="en-US" sz="3600" dirty="0"/>
          </a:p>
        </p:txBody>
      </p:sp>
      <p:sp>
        <p:nvSpPr>
          <p:cNvPr id="4" name="TextBox 3"/>
          <p:cNvSpPr txBox="1"/>
          <p:nvPr/>
        </p:nvSpPr>
        <p:spPr>
          <a:xfrm>
            <a:off x="1962638" y="6353503"/>
            <a:ext cx="10736317" cy="369332"/>
          </a:xfrm>
          <a:prstGeom prst="rect">
            <a:avLst/>
          </a:prstGeom>
          <a:noFill/>
        </p:spPr>
        <p:txBody>
          <a:bodyPr wrap="square" rtlCol="0">
            <a:spAutoFit/>
          </a:bodyPr>
          <a:lstStyle/>
          <a:p>
            <a:r>
              <a:rPr lang="en-US" dirty="0" smtClean="0"/>
              <a:t>An enlistment is the period of time a soldier is obligated to perform </a:t>
            </a:r>
            <a:r>
              <a:rPr lang="en-US" smtClean="0"/>
              <a:t>military service</a:t>
            </a:r>
            <a:endParaRPr lang="en-US" dirty="0"/>
          </a:p>
        </p:txBody>
      </p:sp>
      <p:pic>
        <p:nvPicPr>
          <p:cNvPr id="18438" name="Picture 6" desc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62" y="1438246"/>
            <a:ext cx="5511173" cy="4133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61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971820" y="-1332260"/>
            <a:ext cx="10799190" cy="2231122"/>
          </a:xfrm>
        </p:spPr>
        <p:txBody>
          <a:bodyPr>
            <a:normAutofit/>
          </a:bodyPr>
          <a:lstStyle/>
          <a:p>
            <a:r>
              <a:rPr lang="en-US" sz="4000" dirty="0" smtClean="0"/>
              <a:t>George Washington and the Battle of Trenton</a:t>
            </a:r>
            <a:endParaRPr lang="en-US" sz="40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6318250" y="756972"/>
            <a:ext cx="5873750" cy="4038452"/>
          </a:xfrm>
        </p:spPr>
        <p:txBody>
          <a:bodyPr>
            <a:noAutofit/>
          </a:bodyPr>
          <a:lstStyle/>
          <a:p>
            <a:pPr marL="571500" indent="-571500" algn="l">
              <a:buFontTx/>
              <a:buChar char="-"/>
            </a:pPr>
            <a:endParaRPr lang="en-US" sz="3200" dirty="0" smtClean="0"/>
          </a:p>
          <a:p>
            <a:pPr marL="571500" indent="-571500" algn="l">
              <a:buFontTx/>
              <a:buChar char="-"/>
            </a:pPr>
            <a:r>
              <a:rPr lang="en-US" sz="3200" dirty="0" smtClean="0"/>
              <a:t>Washington saw an opportunity; albeit a small one.</a:t>
            </a:r>
            <a:endParaRPr lang="en-US" sz="3200" dirty="0"/>
          </a:p>
          <a:p>
            <a:pPr marL="571500" indent="-571500" algn="l">
              <a:buFontTx/>
              <a:buChar char="-"/>
            </a:pPr>
            <a:r>
              <a:rPr lang="en-US" sz="3200" dirty="0" smtClean="0"/>
              <a:t>On Christmas night, he and 2,400 Continental soldiers crossed the icy Delaware River and marched nine miles to Trenton, New Jersey. Many lacked shoes and left a trail of blood in the ice and snow.</a:t>
            </a:r>
            <a:endParaRPr lang="en-US" sz="3600" dirty="0"/>
          </a:p>
        </p:txBody>
      </p:sp>
      <p:sp>
        <p:nvSpPr>
          <p:cNvPr id="4" name="TextBox 3"/>
          <p:cNvSpPr txBox="1"/>
          <p:nvPr/>
        </p:nvSpPr>
        <p:spPr>
          <a:xfrm>
            <a:off x="1962638" y="6353503"/>
            <a:ext cx="10736317" cy="369332"/>
          </a:xfrm>
          <a:prstGeom prst="rect">
            <a:avLst/>
          </a:prstGeom>
          <a:noFill/>
        </p:spPr>
        <p:txBody>
          <a:bodyPr wrap="square" rtlCol="0">
            <a:spAutoFit/>
          </a:bodyPr>
          <a:lstStyle/>
          <a:p>
            <a:r>
              <a:rPr lang="en-US" dirty="0" smtClean="0"/>
              <a:t>An enlistment is the period of time a soldier is obligated to perform </a:t>
            </a:r>
            <a:r>
              <a:rPr lang="en-US" smtClean="0"/>
              <a:t>military service</a:t>
            </a:r>
            <a:endParaRPr lang="en-US" dirty="0"/>
          </a:p>
        </p:txBody>
      </p:sp>
      <p:pic>
        <p:nvPicPr>
          <p:cNvPr id="22530" name="Picture 2" descr="mage result for washington's cros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5" y="1355834"/>
            <a:ext cx="5871680" cy="390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7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797210" y="-1332260"/>
            <a:ext cx="10799190" cy="2231122"/>
          </a:xfrm>
        </p:spPr>
        <p:txBody>
          <a:bodyPr>
            <a:normAutofit/>
          </a:bodyPr>
          <a:lstStyle/>
          <a:p>
            <a:r>
              <a:rPr lang="en-US" sz="4000" dirty="0" smtClean="0"/>
              <a:t>George Washington and the Battle of Trenton</a:t>
            </a:r>
            <a:endParaRPr lang="en-US" sz="40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6196805" y="898862"/>
            <a:ext cx="5873750" cy="4038452"/>
          </a:xfrm>
        </p:spPr>
        <p:txBody>
          <a:bodyPr>
            <a:noAutofit/>
          </a:bodyPr>
          <a:lstStyle/>
          <a:p>
            <a:pPr marL="571500" indent="-571500" algn="l">
              <a:buFontTx/>
              <a:buChar char="-"/>
            </a:pPr>
            <a:endParaRPr lang="en-US" sz="2800" dirty="0" smtClean="0"/>
          </a:p>
          <a:p>
            <a:pPr marL="571500" indent="-571500" algn="l">
              <a:buFontTx/>
              <a:buChar char="-"/>
            </a:pPr>
            <a:r>
              <a:rPr lang="en-US" sz="2800" dirty="0" smtClean="0"/>
              <a:t>Early the next morning, Washington and his soldiers surprised a garrison of about 1,000 Hessian soldiers, capturing roughly 800.</a:t>
            </a:r>
            <a:endParaRPr lang="en-US" sz="2800" dirty="0"/>
          </a:p>
          <a:p>
            <a:pPr marL="571500" indent="-571500" algn="l">
              <a:buFontTx/>
              <a:buChar char="-"/>
            </a:pPr>
            <a:r>
              <a:rPr lang="en-US" sz="2800" dirty="0" smtClean="0"/>
              <a:t>The small but important victory had a significant effect – it boosted morale and inspired re-enlistments. 1776 ended on a positive note and the Continental Army survived. </a:t>
            </a:r>
            <a:endParaRPr lang="en-US" sz="2800" dirty="0"/>
          </a:p>
        </p:txBody>
      </p:sp>
      <p:pic>
        <p:nvPicPr>
          <p:cNvPr id="23554" name="Picture 2" descr="mage result for george washington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670" y="1292772"/>
            <a:ext cx="3876675"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781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797210" y="-1332260"/>
            <a:ext cx="10799190" cy="2231122"/>
          </a:xfrm>
        </p:spPr>
        <p:txBody>
          <a:bodyPr>
            <a:normAutofit/>
          </a:bodyPr>
          <a:lstStyle/>
          <a:p>
            <a:r>
              <a:rPr lang="en-US" sz="4000" dirty="0" smtClean="0"/>
              <a:t>1777</a:t>
            </a:r>
            <a:endParaRPr lang="en-US" sz="40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6196805" y="599317"/>
            <a:ext cx="5873750" cy="4038452"/>
          </a:xfrm>
        </p:spPr>
        <p:txBody>
          <a:bodyPr>
            <a:noAutofit/>
          </a:bodyPr>
          <a:lstStyle/>
          <a:p>
            <a:pPr marL="571500" indent="-571500" algn="l">
              <a:buFontTx/>
              <a:buChar char="-"/>
            </a:pPr>
            <a:endParaRPr lang="en-US" sz="2800" dirty="0" smtClean="0"/>
          </a:p>
          <a:p>
            <a:pPr marL="571500" indent="-571500" algn="l">
              <a:buFontTx/>
              <a:buChar char="-"/>
            </a:pPr>
            <a:r>
              <a:rPr lang="en-US" sz="2800" dirty="0" smtClean="0"/>
              <a:t>On September 11, British General William Howe occupied the Patriot capital of Philadelphia. </a:t>
            </a:r>
          </a:p>
          <a:p>
            <a:pPr marL="571500" indent="-571500" algn="l">
              <a:buFontTx/>
              <a:buChar char="-"/>
            </a:pPr>
            <a:r>
              <a:rPr lang="en-US" sz="2800" dirty="0" smtClean="0"/>
              <a:t>While it seemed a great strategic move, there was a HUGE opportunity cost. </a:t>
            </a:r>
          </a:p>
          <a:p>
            <a:pPr marL="571500" indent="-571500" algn="l">
              <a:buFontTx/>
              <a:buChar char="-"/>
            </a:pPr>
            <a:r>
              <a:rPr lang="en-US" sz="2800" dirty="0" smtClean="0"/>
              <a:t>Because Howe committed his army to the occupation of Philadelphia, he could not help General John </a:t>
            </a:r>
            <a:r>
              <a:rPr lang="en-US" sz="2800" smtClean="0"/>
              <a:t>Burgoyne </a:t>
            </a:r>
            <a:r>
              <a:rPr lang="en-US" sz="2800" smtClean="0"/>
              <a:t>in </a:t>
            </a:r>
            <a:r>
              <a:rPr lang="en-US" sz="2800" dirty="0" smtClean="0"/>
              <a:t>his quest to capture parts of the Hudson River Valley in New York to sever New England from the other colonies.</a:t>
            </a:r>
          </a:p>
        </p:txBody>
      </p:sp>
      <p:sp>
        <p:nvSpPr>
          <p:cNvPr id="4" name="TextBox 3"/>
          <p:cNvSpPr txBox="1"/>
          <p:nvPr/>
        </p:nvSpPr>
        <p:spPr>
          <a:xfrm>
            <a:off x="325125" y="5344510"/>
            <a:ext cx="5871680" cy="646331"/>
          </a:xfrm>
          <a:prstGeom prst="rect">
            <a:avLst/>
          </a:prstGeom>
          <a:noFill/>
        </p:spPr>
        <p:txBody>
          <a:bodyPr wrap="square" rtlCol="0">
            <a:spAutoFit/>
          </a:bodyPr>
          <a:lstStyle/>
          <a:p>
            <a:r>
              <a:rPr lang="en-US" dirty="0" smtClean="0"/>
              <a:t>Opportunity Cost can be defined as what is given up when a choice to do something is made. </a:t>
            </a:r>
            <a:endParaRPr lang="en-US" dirty="0"/>
          </a:p>
        </p:txBody>
      </p:sp>
      <p:pic>
        <p:nvPicPr>
          <p:cNvPr id="24578" name="Picture 2" descr="mage result for general how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104" y="1275767"/>
            <a:ext cx="5489722" cy="369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770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797210" y="-1332260"/>
            <a:ext cx="10799190" cy="2231122"/>
          </a:xfrm>
        </p:spPr>
        <p:txBody>
          <a:bodyPr>
            <a:normAutofit/>
          </a:bodyPr>
          <a:lstStyle/>
          <a:p>
            <a:r>
              <a:rPr lang="en-US" sz="4000" dirty="0" smtClean="0"/>
              <a:t>September and October 1777</a:t>
            </a:r>
            <a:endParaRPr lang="en-US" sz="40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6196805" y="473193"/>
            <a:ext cx="5873750" cy="4038452"/>
          </a:xfrm>
        </p:spPr>
        <p:txBody>
          <a:bodyPr>
            <a:noAutofit/>
          </a:bodyPr>
          <a:lstStyle/>
          <a:p>
            <a:pPr marL="571500" indent="-571500" algn="l">
              <a:buFontTx/>
              <a:buChar char="-"/>
            </a:pPr>
            <a:endParaRPr lang="en-US" sz="2800" dirty="0" smtClean="0"/>
          </a:p>
          <a:p>
            <a:pPr marL="571500" indent="-571500" algn="l">
              <a:buFontTx/>
              <a:buChar char="-"/>
            </a:pPr>
            <a:r>
              <a:rPr lang="en-US" sz="2800" dirty="0" smtClean="0"/>
              <a:t>Without help from General Howe, and with further delays due to supplies and troop movements, General Burgoyne and his large army became trapped at Saratoga, New York. </a:t>
            </a:r>
          </a:p>
          <a:p>
            <a:pPr marL="571500" indent="-571500" algn="l">
              <a:buFontTx/>
              <a:buChar char="-"/>
            </a:pPr>
            <a:r>
              <a:rPr lang="en-US" sz="2800" dirty="0" smtClean="0"/>
              <a:t>In a series of major battles in and around Saratoga, Patriot forces led by Horatio Gates and Benedict Arnold defeated Burgoyne’s army and captured over 6,200 soldiers.</a:t>
            </a:r>
          </a:p>
          <a:p>
            <a:pPr marL="571500" indent="-571500" algn="l">
              <a:buFontTx/>
              <a:buChar char="-"/>
            </a:pPr>
            <a:r>
              <a:rPr lang="en-US" sz="2800" dirty="0" smtClean="0"/>
              <a:t>Saratoga marked the first decisive victory for Patriot forces in the war. </a:t>
            </a:r>
          </a:p>
        </p:txBody>
      </p:sp>
      <p:pic>
        <p:nvPicPr>
          <p:cNvPr id="25602" name="Picture 2" descr="mage result for burgoyne's surre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69" y="1166649"/>
            <a:ext cx="5552763" cy="36733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90863" y="5107802"/>
            <a:ext cx="5871680" cy="369332"/>
          </a:xfrm>
          <a:prstGeom prst="rect">
            <a:avLst/>
          </a:prstGeom>
          <a:noFill/>
        </p:spPr>
        <p:txBody>
          <a:bodyPr wrap="square" rtlCol="0">
            <a:spAutoFit/>
          </a:bodyPr>
          <a:lstStyle/>
          <a:p>
            <a:r>
              <a:rPr lang="en-US" smtClean="0"/>
              <a:t>Burgoyne’s Surrender</a:t>
            </a:r>
            <a:endParaRPr lang="en-US" dirty="0"/>
          </a:p>
        </p:txBody>
      </p:sp>
    </p:spTree>
    <p:extLst>
      <p:ext uri="{BB962C8B-B14F-4D97-AF65-F5344CB8AC3E}">
        <p14:creationId xmlns:p14="http://schemas.microsoft.com/office/powerpoint/2010/main" val="139119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797210" y="-1427713"/>
            <a:ext cx="10799190" cy="2231122"/>
          </a:xfrm>
        </p:spPr>
        <p:txBody>
          <a:bodyPr>
            <a:normAutofit/>
          </a:bodyPr>
          <a:lstStyle/>
          <a:p>
            <a:r>
              <a:rPr lang="en-US" sz="4000" dirty="0" smtClean="0"/>
              <a:t>Effect of the Battle of Saratoga</a:t>
            </a:r>
            <a:endParaRPr lang="en-US" sz="40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6196805" y="457426"/>
            <a:ext cx="5873750" cy="4038452"/>
          </a:xfrm>
        </p:spPr>
        <p:txBody>
          <a:bodyPr>
            <a:noAutofit/>
          </a:bodyPr>
          <a:lstStyle/>
          <a:p>
            <a:pPr marL="571500" indent="-571500" algn="l">
              <a:buFontTx/>
              <a:buChar char="-"/>
            </a:pPr>
            <a:endParaRPr lang="en-US" sz="2800" dirty="0" smtClean="0"/>
          </a:p>
          <a:p>
            <a:pPr marL="571500" indent="-571500" algn="l">
              <a:buFontTx/>
              <a:buChar char="-"/>
            </a:pPr>
            <a:r>
              <a:rPr lang="en-US" dirty="0" smtClean="0"/>
              <a:t>France had been closely monitoring the Revolutionary War. It sought revenge on England for its loss in the French and Indian War. </a:t>
            </a:r>
          </a:p>
          <a:p>
            <a:pPr marL="571500" indent="-571500" algn="l">
              <a:buFontTx/>
              <a:buChar char="-"/>
            </a:pPr>
            <a:r>
              <a:rPr lang="en-US" dirty="0" smtClean="0"/>
              <a:t>Following the Patriot victory at Saratoga, and with help from the diplomacy of Benjamin Franklin, it agreed to help the Patriot cause and declared war on England. It was now France and America fighting the English</a:t>
            </a:r>
          </a:p>
          <a:p>
            <a:pPr marL="571500" indent="-571500" algn="l">
              <a:buFontTx/>
              <a:buChar char="-"/>
            </a:pPr>
            <a:r>
              <a:rPr lang="en-US" dirty="0" smtClean="0"/>
              <a:t>France committed supplies, money, soldiers and military expertise to help the Patriots.</a:t>
            </a:r>
          </a:p>
          <a:p>
            <a:pPr marL="571500" indent="-571500" algn="l">
              <a:buFontTx/>
              <a:buChar char="-"/>
            </a:pPr>
            <a:r>
              <a:rPr lang="en-US" dirty="0" smtClean="0"/>
              <a:t>Spain and the Netherlands also agreed to help.</a:t>
            </a:r>
          </a:p>
        </p:txBody>
      </p:sp>
      <p:sp>
        <p:nvSpPr>
          <p:cNvPr id="7" name="TextBox 6"/>
          <p:cNvSpPr txBox="1"/>
          <p:nvPr/>
        </p:nvSpPr>
        <p:spPr>
          <a:xfrm>
            <a:off x="2090863" y="5107802"/>
            <a:ext cx="5871680" cy="369332"/>
          </a:xfrm>
          <a:prstGeom prst="rect">
            <a:avLst/>
          </a:prstGeom>
          <a:noFill/>
        </p:spPr>
        <p:txBody>
          <a:bodyPr wrap="square" rtlCol="0">
            <a:spAutoFit/>
          </a:bodyPr>
          <a:lstStyle/>
          <a:p>
            <a:r>
              <a:rPr lang="en-US" dirty="0" smtClean="0"/>
              <a:t>French Alliance Flag</a:t>
            </a:r>
            <a:endParaRPr lang="en-US" dirty="0"/>
          </a:p>
        </p:txBody>
      </p:sp>
      <p:pic>
        <p:nvPicPr>
          <p:cNvPr id="26626" name="Picture 2" descr="mage result for french flag 1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10" y="1268695"/>
            <a:ext cx="4810819" cy="3373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04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797210" y="-1427713"/>
            <a:ext cx="10799190" cy="2231122"/>
          </a:xfrm>
        </p:spPr>
        <p:txBody>
          <a:bodyPr>
            <a:normAutofit/>
          </a:bodyPr>
          <a:lstStyle/>
          <a:p>
            <a:r>
              <a:rPr lang="en-US" sz="4000" dirty="0" smtClean="0"/>
              <a:t>Winter of 1777-1778</a:t>
            </a:r>
            <a:endParaRPr lang="en-US" sz="40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5913026" y="604064"/>
            <a:ext cx="5873750" cy="4038452"/>
          </a:xfrm>
        </p:spPr>
        <p:txBody>
          <a:bodyPr>
            <a:noAutofit/>
          </a:bodyPr>
          <a:lstStyle/>
          <a:p>
            <a:pPr marL="571500" indent="-571500" algn="l">
              <a:buFontTx/>
              <a:buChar char="-"/>
            </a:pPr>
            <a:endParaRPr lang="en-US" sz="2800" dirty="0" smtClean="0"/>
          </a:p>
          <a:p>
            <a:pPr marL="571500" indent="-571500" algn="l">
              <a:buFontTx/>
              <a:buChar char="-"/>
            </a:pPr>
            <a:r>
              <a:rPr lang="en-US" dirty="0" smtClean="0"/>
              <a:t>The Continental Army took up winter quarters at Valley Forge, Pennsylvania.</a:t>
            </a:r>
          </a:p>
          <a:p>
            <a:pPr marL="571500" indent="-571500" algn="l">
              <a:buFontTx/>
              <a:buChar char="-"/>
            </a:pPr>
            <a:r>
              <a:rPr lang="en-US" dirty="0" smtClean="0"/>
              <a:t>Conditions were terrible. One in six soldiers died of disease or exposure to the elements. Many lacked simple supplies such as clothing and blankets. </a:t>
            </a:r>
          </a:p>
          <a:p>
            <a:pPr marL="571500" indent="-571500" algn="l">
              <a:buFontTx/>
              <a:buChar char="-"/>
            </a:pPr>
            <a:r>
              <a:rPr lang="en-US" dirty="0" smtClean="0"/>
              <a:t>During this time, however, the Continental Army was trained in weaponry, formations, and military strategy by the German General Baron Von Steuben. </a:t>
            </a:r>
          </a:p>
          <a:p>
            <a:pPr marL="571500" indent="-571500" algn="l">
              <a:buFontTx/>
              <a:buChar char="-"/>
            </a:pPr>
            <a:r>
              <a:rPr lang="en-US" dirty="0" smtClean="0"/>
              <a:t>Following the Winter at Valley Forge, the Continental Army was much improved as a fighting force.</a:t>
            </a:r>
          </a:p>
        </p:txBody>
      </p:sp>
      <p:sp>
        <p:nvSpPr>
          <p:cNvPr id="7" name="TextBox 6"/>
          <p:cNvSpPr txBox="1"/>
          <p:nvPr/>
        </p:nvSpPr>
        <p:spPr>
          <a:xfrm>
            <a:off x="971512" y="5281223"/>
            <a:ext cx="5871680" cy="369332"/>
          </a:xfrm>
          <a:prstGeom prst="rect">
            <a:avLst/>
          </a:prstGeom>
          <a:noFill/>
        </p:spPr>
        <p:txBody>
          <a:bodyPr wrap="square" rtlCol="0">
            <a:spAutoFit/>
          </a:bodyPr>
          <a:lstStyle/>
          <a:p>
            <a:r>
              <a:rPr lang="en-US" smtClean="0"/>
              <a:t>Washington praying for his army at Valley Forge</a:t>
            </a:r>
            <a:endParaRPr lang="en-US" dirty="0"/>
          </a:p>
        </p:txBody>
      </p:sp>
      <p:pic>
        <p:nvPicPr>
          <p:cNvPr id="27650" name="Picture 2" descr="mage result for washington and valley forge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394" y="835143"/>
            <a:ext cx="3877902" cy="441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478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797210" y="-1427713"/>
            <a:ext cx="10799190" cy="2231122"/>
          </a:xfrm>
        </p:spPr>
        <p:txBody>
          <a:bodyPr>
            <a:normAutofit/>
          </a:bodyPr>
          <a:lstStyle/>
          <a:p>
            <a:r>
              <a:rPr lang="en-US" sz="4000" dirty="0" smtClean="0"/>
              <a:t>1778</a:t>
            </a:r>
            <a:endParaRPr lang="en-US" sz="40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5913026" y="604064"/>
            <a:ext cx="5873750" cy="4038452"/>
          </a:xfrm>
        </p:spPr>
        <p:txBody>
          <a:bodyPr>
            <a:noAutofit/>
          </a:bodyPr>
          <a:lstStyle/>
          <a:p>
            <a:pPr marL="571500" indent="-571500" algn="l">
              <a:buFontTx/>
              <a:buChar char="-"/>
            </a:pPr>
            <a:endParaRPr lang="en-US" sz="2800" dirty="0" smtClean="0"/>
          </a:p>
          <a:p>
            <a:pPr marL="571500" indent="-571500" algn="l">
              <a:buFontTx/>
              <a:buChar char="-"/>
            </a:pPr>
            <a:r>
              <a:rPr lang="en-US" dirty="0" smtClean="0"/>
              <a:t>On June 19</a:t>
            </a:r>
            <a:r>
              <a:rPr lang="en-US" baseline="30000" dirty="0" smtClean="0"/>
              <a:t>th</a:t>
            </a:r>
            <a:r>
              <a:rPr lang="en-US" dirty="0" smtClean="0"/>
              <a:t>, 1778, Patriot forces left Valley Forge.</a:t>
            </a:r>
          </a:p>
          <a:p>
            <a:pPr marL="571500" indent="-571500" algn="l">
              <a:buFontTx/>
              <a:buChar char="-"/>
            </a:pPr>
            <a:r>
              <a:rPr lang="en-US" dirty="0" smtClean="0"/>
              <a:t>British forces were evacuating Philadelphia and marching toward New York.</a:t>
            </a:r>
          </a:p>
          <a:p>
            <a:pPr marL="571500" indent="-571500" algn="l">
              <a:buFontTx/>
              <a:buChar char="-"/>
            </a:pPr>
            <a:r>
              <a:rPr lang="en-US" dirty="0" smtClean="0"/>
              <a:t>Washington attacked the caravan of British soldiers on June 28</a:t>
            </a:r>
            <a:r>
              <a:rPr lang="en-US" baseline="30000" dirty="0" smtClean="0"/>
              <a:t>th</a:t>
            </a:r>
            <a:r>
              <a:rPr lang="en-US" dirty="0" smtClean="0"/>
              <a:t> at Monmouth Courthouse, NJ. </a:t>
            </a:r>
          </a:p>
          <a:p>
            <a:pPr marL="571500" indent="-571500" algn="l">
              <a:buFontTx/>
              <a:buChar char="-"/>
            </a:pPr>
            <a:r>
              <a:rPr lang="en-US" dirty="0" smtClean="0"/>
              <a:t>The Continental Army fought well and battled the British to a tactical draw.</a:t>
            </a:r>
          </a:p>
          <a:p>
            <a:pPr marL="571500" indent="-571500" algn="l">
              <a:buFontTx/>
              <a:buChar char="-"/>
            </a:pPr>
            <a:r>
              <a:rPr lang="en-US" dirty="0" smtClean="0"/>
              <a:t>The British, however, successfully completed the relocation to New York. </a:t>
            </a:r>
          </a:p>
        </p:txBody>
      </p:sp>
      <p:pic>
        <p:nvPicPr>
          <p:cNvPr id="28674" name="Picture 2" descr="mage result for battle of monmouth court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917" y="1229710"/>
            <a:ext cx="4896026" cy="3247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765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797210" y="-1427713"/>
            <a:ext cx="10799190" cy="2231122"/>
          </a:xfrm>
        </p:spPr>
        <p:txBody>
          <a:bodyPr>
            <a:normAutofit/>
          </a:bodyPr>
          <a:lstStyle/>
          <a:p>
            <a:r>
              <a:rPr lang="en-US" sz="4000" dirty="0" smtClean="0"/>
              <a:t>The Southern Campaign</a:t>
            </a:r>
            <a:endParaRPr lang="en-US" sz="40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5913026" y="312831"/>
            <a:ext cx="5873750" cy="4038452"/>
          </a:xfrm>
        </p:spPr>
        <p:txBody>
          <a:bodyPr>
            <a:noAutofit/>
          </a:bodyPr>
          <a:lstStyle/>
          <a:p>
            <a:pPr marL="571500" indent="-571500" algn="l">
              <a:buFontTx/>
              <a:buChar char="-"/>
            </a:pPr>
            <a:endParaRPr lang="en-US" sz="2800" dirty="0" smtClean="0"/>
          </a:p>
          <a:p>
            <a:pPr marL="571500" indent="-571500" algn="l">
              <a:buFontTx/>
              <a:buChar char="-"/>
            </a:pPr>
            <a:r>
              <a:rPr lang="en-US" dirty="0" smtClean="0"/>
              <a:t>Following the evacuation of Philadelphia and the draw at Monmouth Courthouse, the British once again changed strategies.</a:t>
            </a:r>
          </a:p>
          <a:p>
            <a:pPr marL="571500" indent="-571500" algn="l">
              <a:buFontTx/>
              <a:buChar char="-"/>
            </a:pPr>
            <a:r>
              <a:rPr lang="en-US" dirty="0" smtClean="0"/>
              <a:t>They decided that they would have better luck invading and occupying the more British-friendly southern colonies of Georgia, and the Carolinas. </a:t>
            </a:r>
          </a:p>
          <a:p>
            <a:pPr marL="571500" indent="-571500" algn="l">
              <a:buFontTx/>
              <a:buChar char="-"/>
            </a:pPr>
            <a:r>
              <a:rPr lang="en-US" dirty="0" smtClean="0"/>
              <a:t>The “Southern Theater” began in 1778 with the British occupation of Savannah, Georgia. </a:t>
            </a:r>
          </a:p>
          <a:p>
            <a:pPr marL="571500" indent="-571500" algn="l">
              <a:buFontTx/>
              <a:buChar char="-"/>
            </a:pPr>
            <a:r>
              <a:rPr lang="en-US" dirty="0" smtClean="0"/>
              <a:t>In 1780, the British besieged and eventually captured Charleston, South Carolina. This was a devastating blow to the Patriot cause. Over 5,000 soldiers were captured.</a:t>
            </a:r>
          </a:p>
        </p:txBody>
      </p:sp>
      <p:pic>
        <p:nvPicPr>
          <p:cNvPr id="29698" name="Picture 2" descr="mage result for siege of charleston 17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03" y="945932"/>
            <a:ext cx="5390880" cy="3818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06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797210" y="-1427713"/>
            <a:ext cx="10799190" cy="2231122"/>
          </a:xfrm>
        </p:spPr>
        <p:txBody>
          <a:bodyPr>
            <a:normAutofit/>
          </a:bodyPr>
          <a:lstStyle/>
          <a:p>
            <a:r>
              <a:rPr lang="en-US" sz="4000" dirty="0" smtClean="0"/>
              <a:t>The Southern Campaign</a:t>
            </a:r>
            <a:endParaRPr lang="en-US" sz="40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5897261" y="502018"/>
            <a:ext cx="5873750" cy="4038452"/>
          </a:xfrm>
        </p:spPr>
        <p:txBody>
          <a:bodyPr>
            <a:noAutofit/>
          </a:bodyPr>
          <a:lstStyle/>
          <a:p>
            <a:pPr marL="571500" indent="-571500" algn="l">
              <a:buFontTx/>
              <a:buChar char="-"/>
            </a:pPr>
            <a:endParaRPr lang="en-US" sz="2800" dirty="0" smtClean="0"/>
          </a:p>
          <a:p>
            <a:pPr marL="571500" indent="-571500" algn="l">
              <a:buFontTx/>
              <a:buChar char="-"/>
            </a:pPr>
            <a:r>
              <a:rPr lang="en-US" dirty="0" smtClean="0"/>
              <a:t>Following another devastating loss at Camden, South Carolina, in 1780, Commander Horatio Gates was replaced by Nathanael Greene. </a:t>
            </a:r>
          </a:p>
          <a:p>
            <a:pPr marL="571500" indent="-571500" algn="l">
              <a:buFontTx/>
              <a:buChar char="-"/>
            </a:pPr>
            <a:r>
              <a:rPr lang="en-US" dirty="0" smtClean="0"/>
              <a:t>Greene’s leadership helped the Patriots in the Southern Theater.</a:t>
            </a:r>
          </a:p>
          <a:p>
            <a:pPr marL="571500" indent="-571500" algn="l">
              <a:buFontTx/>
              <a:buChar char="-"/>
            </a:pPr>
            <a:r>
              <a:rPr lang="en-US" dirty="0" smtClean="0"/>
              <a:t>Several battles at Cowpens, Guilford Courthouse, and King’s Mountain in the Carolinas resulted in terrible casualties for the British Army, severely weakening it. </a:t>
            </a:r>
          </a:p>
          <a:p>
            <a:pPr marL="571500" indent="-571500" algn="l">
              <a:buFontTx/>
              <a:buChar char="-"/>
            </a:pPr>
            <a:r>
              <a:rPr lang="en-US" dirty="0" smtClean="0"/>
              <a:t>In October of 1781, British General Charles Cornwallis set up his battered army’s winter quarters at Yorktown, Virginia, ultimately sealing its fate. </a:t>
            </a:r>
          </a:p>
        </p:txBody>
      </p:sp>
      <p:pic>
        <p:nvPicPr>
          <p:cNvPr id="30722" name="Picture 2" descr="reene 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068" y="1024758"/>
            <a:ext cx="3610303" cy="4463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97010" y="5709754"/>
            <a:ext cx="1896417" cy="369332"/>
          </a:xfrm>
          <a:prstGeom prst="rect">
            <a:avLst/>
          </a:prstGeom>
          <a:noFill/>
        </p:spPr>
        <p:txBody>
          <a:bodyPr wrap="none" rtlCol="0">
            <a:spAutoFit/>
          </a:bodyPr>
          <a:lstStyle/>
          <a:p>
            <a:r>
              <a:rPr lang="en-US" smtClean="0"/>
              <a:t>Nathanael Greene</a:t>
            </a:r>
            <a:endParaRPr lang="en-US"/>
          </a:p>
        </p:txBody>
      </p:sp>
    </p:spTree>
    <p:extLst>
      <p:ext uri="{BB962C8B-B14F-4D97-AF65-F5344CB8AC3E}">
        <p14:creationId xmlns:p14="http://schemas.microsoft.com/office/powerpoint/2010/main" val="121188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4460875" y="-1193800"/>
            <a:ext cx="9144000" cy="2387600"/>
          </a:xfrm>
        </p:spPr>
        <p:txBody>
          <a:bodyPr>
            <a:normAutofit/>
          </a:bodyPr>
          <a:lstStyle/>
          <a:p>
            <a:r>
              <a:rPr lang="en-US" sz="4800" dirty="0" smtClean="0"/>
              <a:t>April 19, 1775</a:t>
            </a:r>
            <a:endParaRPr lang="en-US" sz="48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6096000" y="1400810"/>
            <a:ext cx="5873750" cy="905877"/>
          </a:xfrm>
        </p:spPr>
        <p:txBody>
          <a:bodyPr>
            <a:noAutofit/>
          </a:bodyPr>
          <a:lstStyle/>
          <a:p>
            <a:pPr algn="l"/>
            <a:r>
              <a:rPr lang="en-US" sz="3600" dirty="0" smtClean="0"/>
              <a:t>The First Battle of the Revolutionary War is known as the Battles of Lexington and Concord. </a:t>
            </a:r>
          </a:p>
          <a:p>
            <a:pPr algn="l"/>
            <a:endParaRPr lang="en-US" sz="3600" dirty="0"/>
          </a:p>
          <a:p>
            <a:pPr algn="l"/>
            <a:r>
              <a:rPr lang="en-US" sz="3600" dirty="0" smtClean="0"/>
              <a:t>The first shot fired is sometimes referred to as “the shot heard </a:t>
            </a:r>
            <a:r>
              <a:rPr lang="en-US" sz="3600" dirty="0" smtClean="0"/>
              <a:t>‘round</a:t>
            </a:r>
            <a:r>
              <a:rPr lang="en-US" sz="3600" dirty="0" smtClean="0"/>
              <a:t>’ the world.”</a:t>
            </a:r>
          </a:p>
        </p:txBody>
      </p:sp>
      <p:pic>
        <p:nvPicPr>
          <p:cNvPr id="1028" name="Picture 4" descr="attle of Lexington and Concord U.S. Postage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43" y="1376266"/>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04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1159817" y="-1427713"/>
            <a:ext cx="10799190" cy="2231122"/>
          </a:xfrm>
        </p:spPr>
        <p:txBody>
          <a:bodyPr>
            <a:normAutofit/>
          </a:bodyPr>
          <a:lstStyle/>
          <a:p>
            <a:r>
              <a:rPr lang="en-US" sz="4000" dirty="0" smtClean="0"/>
              <a:t>Siege of Yorktown</a:t>
            </a:r>
            <a:endParaRPr lang="en-US" sz="40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5834198" y="456568"/>
            <a:ext cx="5873750" cy="4038452"/>
          </a:xfrm>
        </p:spPr>
        <p:txBody>
          <a:bodyPr>
            <a:noAutofit/>
          </a:bodyPr>
          <a:lstStyle/>
          <a:p>
            <a:pPr marL="571500" indent="-571500" algn="l">
              <a:buFontTx/>
              <a:buChar char="-"/>
            </a:pPr>
            <a:endParaRPr lang="en-US" sz="2800" dirty="0" smtClean="0"/>
          </a:p>
          <a:p>
            <a:pPr marL="571500" indent="-571500" algn="l">
              <a:buFontTx/>
              <a:buChar char="-"/>
            </a:pPr>
            <a:r>
              <a:rPr lang="en-US" sz="2800" dirty="0" smtClean="0"/>
              <a:t>Commander-in-Chief George Washington and French Commander Comte de Rochambeau drew up a plan to trap Cornwallis. </a:t>
            </a:r>
          </a:p>
          <a:p>
            <a:pPr marL="571500" indent="-571500" algn="l">
              <a:buFontTx/>
              <a:buChar char="-"/>
            </a:pPr>
            <a:r>
              <a:rPr lang="en-US" sz="2800" dirty="0" smtClean="0"/>
              <a:t>Washington and Rochambeau would lead soldiers by land from New York, and French naval officer Comte de Grasse would lead a fleet of French soldiers to Yorktown by sea. The plan was to besiege  (surround) Cornwallis. </a:t>
            </a:r>
          </a:p>
        </p:txBody>
      </p:sp>
      <p:pic>
        <p:nvPicPr>
          <p:cNvPr id="31746" name="Picture 2" descr="mage result for siege of yorktown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89" y="1354306"/>
            <a:ext cx="5691457" cy="3471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593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1159817" y="-1427713"/>
            <a:ext cx="10799190" cy="2231122"/>
          </a:xfrm>
        </p:spPr>
        <p:txBody>
          <a:bodyPr>
            <a:normAutofit/>
          </a:bodyPr>
          <a:lstStyle/>
          <a:p>
            <a:r>
              <a:rPr lang="en-US" sz="4000" dirty="0" smtClean="0"/>
              <a:t>Siege of Yorktown</a:t>
            </a:r>
            <a:endParaRPr lang="en-US" sz="40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5990946" y="425037"/>
            <a:ext cx="5873750" cy="4038452"/>
          </a:xfrm>
        </p:spPr>
        <p:txBody>
          <a:bodyPr>
            <a:noAutofit/>
          </a:bodyPr>
          <a:lstStyle/>
          <a:p>
            <a:pPr marL="571500" indent="-571500" algn="l">
              <a:buFontTx/>
              <a:buChar char="-"/>
            </a:pPr>
            <a:endParaRPr lang="en-US" sz="2800" dirty="0" smtClean="0"/>
          </a:p>
          <a:p>
            <a:pPr marL="571500" indent="-571500" algn="l">
              <a:buFontTx/>
              <a:buChar char="-"/>
            </a:pPr>
            <a:r>
              <a:rPr lang="en-US" sz="2800" dirty="0" smtClean="0"/>
              <a:t>It worked! </a:t>
            </a:r>
          </a:p>
          <a:p>
            <a:pPr marL="571500" indent="-571500" algn="l">
              <a:buFontTx/>
              <a:buChar char="-"/>
            </a:pPr>
            <a:r>
              <a:rPr lang="en-US" sz="2800" dirty="0" smtClean="0"/>
              <a:t>American and French naval and land forced surrounded Cornwallis and began bombarding his position on October 14, 1781. </a:t>
            </a:r>
          </a:p>
          <a:p>
            <a:pPr marL="571500" indent="-571500" algn="l">
              <a:buFontTx/>
              <a:buChar char="-"/>
            </a:pPr>
            <a:r>
              <a:rPr lang="en-US" sz="2800" dirty="0" smtClean="0"/>
              <a:t>American and French forces soon moved closer and closer to the British position inside Yorktown.</a:t>
            </a:r>
          </a:p>
          <a:p>
            <a:pPr marL="571500" indent="-571500" algn="l">
              <a:buFontTx/>
              <a:buChar char="-"/>
            </a:pPr>
            <a:r>
              <a:rPr lang="en-US" sz="2800" dirty="0" smtClean="0"/>
              <a:t>Cornwallis realized his position was untenable. On October 17</a:t>
            </a:r>
            <a:r>
              <a:rPr lang="en-US" sz="2800" baseline="30000" dirty="0" smtClean="0"/>
              <a:t>th</a:t>
            </a:r>
            <a:r>
              <a:rPr lang="en-US" sz="2800" dirty="0" smtClean="0"/>
              <a:t> he asked for surrender terms and officially surrendered on October 19</a:t>
            </a:r>
            <a:r>
              <a:rPr lang="en-US" sz="2800" baseline="30000" dirty="0" smtClean="0"/>
              <a:t>th</a:t>
            </a:r>
            <a:r>
              <a:rPr lang="en-US" sz="2800" dirty="0" smtClean="0"/>
              <a:t>.</a:t>
            </a:r>
          </a:p>
        </p:txBody>
      </p:sp>
      <p:pic>
        <p:nvPicPr>
          <p:cNvPr id="32770" name="Picture 2" descr="mage result for surrender at yorktow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24" y="1570261"/>
            <a:ext cx="5371511" cy="328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422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1159817" y="-1427713"/>
            <a:ext cx="10799190" cy="2231122"/>
          </a:xfrm>
        </p:spPr>
        <p:txBody>
          <a:bodyPr>
            <a:normAutofit/>
          </a:bodyPr>
          <a:lstStyle/>
          <a:p>
            <a:r>
              <a:rPr lang="en-US" sz="4000" dirty="0" smtClean="0"/>
              <a:t>Siege of Yorktown</a:t>
            </a:r>
            <a:endParaRPr lang="en-US" sz="40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5990946" y="787643"/>
            <a:ext cx="5873750" cy="4038452"/>
          </a:xfrm>
        </p:spPr>
        <p:txBody>
          <a:bodyPr>
            <a:noAutofit/>
          </a:bodyPr>
          <a:lstStyle/>
          <a:p>
            <a:pPr marL="571500" indent="-571500" algn="l">
              <a:buFontTx/>
              <a:buChar char="-"/>
            </a:pPr>
            <a:endParaRPr lang="en-US" sz="2800" dirty="0" smtClean="0"/>
          </a:p>
          <a:p>
            <a:pPr marL="571500" indent="-571500" algn="l">
              <a:buFontTx/>
              <a:buChar char="-"/>
            </a:pPr>
            <a:r>
              <a:rPr lang="en-US" sz="2800" dirty="0" smtClean="0"/>
              <a:t>American forces captured 9,000 British soldiers. </a:t>
            </a:r>
          </a:p>
          <a:p>
            <a:pPr marL="571500" indent="-571500" algn="l">
              <a:buFontTx/>
              <a:buChar char="-"/>
            </a:pPr>
            <a:r>
              <a:rPr lang="en-US" sz="2800" dirty="0" smtClean="0"/>
              <a:t>The British defeat at Yorktown was the last major battle of the Revolutionary War. It was clear that America would become a free country.</a:t>
            </a:r>
          </a:p>
          <a:p>
            <a:pPr marL="571500" indent="-571500" algn="l">
              <a:buFontTx/>
              <a:buChar char="-"/>
            </a:pPr>
            <a:r>
              <a:rPr lang="en-US" sz="2800" dirty="0" smtClean="0"/>
              <a:t>New French and American heroes emerged from the battle including Alexander Hamilton and Marquis de Lafayette.  </a:t>
            </a:r>
          </a:p>
        </p:txBody>
      </p:sp>
      <p:pic>
        <p:nvPicPr>
          <p:cNvPr id="33794" name="Picture 2" descr="mage result for alexander hamilton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623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mage result for marquis de lafayette st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5275" y="2806869"/>
            <a:ext cx="2857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880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1897307" y="-1405440"/>
            <a:ext cx="9144000" cy="2387600"/>
          </a:xfrm>
        </p:spPr>
        <p:txBody>
          <a:bodyPr>
            <a:normAutofit/>
          </a:bodyPr>
          <a:lstStyle/>
          <a:p>
            <a:r>
              <a:rPr lang="en-US" sz="4800" smtClean="0"/>
              <a:t>Follow up Activity</a:t>
            </a:r>
            <a:endParaRPr lang="en-US" sz="48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453667" y="1140310"/>
            <a:ext cx="11275877" cy="4598337"/>
          </a:xfrm>
        </p:spPr>
        <p:txBody>
          <a:bodyPr>
            <a:noAutofit/>
          </a:bodyPr>
          <a:lstStyle/>
          <a:p>
            <a:pPr algn="l"/>
            <a:r>
              <a:rPr lang="en-US" sz="3200" dirty="0" smtClean="0"/>
              <a:t>Do you know what an underdog is? An underdog is a person, team, or, in this case, an army, that seemingly has no chance to win against the opponent. Against all odds, the Continental Army ultimately defeated the British, gaining independence for its nation. Have you ever won as an underdog? Have you ever won on a team that was an underdog? Describe why you or your team was an underdog and how you proved victorious. If you can’t think of a time in your life that you won as an underdog, describe such an event from sports, movies, or literature. </a:t>
            </a:r>
            <a:endParaRPr lang="en-US" sz="3600" dirty="0"/>
          </a:p>
        </p:txBody>
      </p:sp>
    </p:spTree>
    <p:extLst>
      <p:ext uri="{BB962C8B-B14F-4D97-AF65-F5344CB8AC3E}">
        <p14:creationId xmlns:p14="http://schemas.microsoft.com/office/powerpoint/2010/main" val="98646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4460875" y="-1193800"/>
            <a:ext cx="9144000" cy="2387600"/>
          </a:xfrm>
        </p:spPr>
        <p:txBody>
          <a:bodyPr>
            <a:normAutofit/>
          </a:bodyPr>
          <a:lstStyle/>
          <a:p>
            <a:r>
              <a:rPr lang="en-US" sz="4800" dirty="0" smtClean="0"/>
              <a:t>April 19, 1775</a:t>
            </a:r>
            <a:endParaRPr lang="en-US" sz="48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6318250" y="1376266"/>
            <a:ext cx="5600481" cy="5276782"/>
          </a:xfrm>
        </p:spPr>
        <p:txBody>
          <a:bodyPr>
            <a:noAutofit/>
          </a:bodyPr>
          <a:lstStyle/>
          <a:p>
            <a:pPr algn="l"/>
            <a:r>
              <a:rPr lang="en-US" sz="3600" dirty="0" smtClean="0"/>
              <a:t>It occurred in Massachusetts as British “Redcoats” marched from Boston, through Lexington, to Concord, to destroy military supplies and weapons stockpiled by the Massachusetts militia. Before the Redcoats reached Lexington however…</a:t>
            </a:r>
          </a:p>
        </p:txBody>
      </p:sp>
      <p:pic>
        <p:nvPicPr>
          <p:cNvPr id="14338" name="Picture 2" descr="mage result for lexington and concord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16" y="1376266"/>
            <a:ext cx="5948855" cy="446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163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4460875" y="-1193800"/>
            <a:ext cx="9144000" cy="2387600"/>
          </a:xfrm>
        </p:spPr>
        <p:txBody>
          <a:bodyPr>
            <a:normAutofit/>
          </a:bodyPr>
          <a:lstStyle/>
          <a:p>
            <a:r>
              <a:rPr lang="en-US" sz="4800" dirty="0" smtClean="0"/>
              <a:t>April 18, 1775</a:t>
            </a:r>
            <a:endParaRPr lang="en-US" sz="48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6232634" y="1360501"/>
            <a:ext cx="5600481" cy="5276782"/>
          </a:xfrm>
        </p:spPr>
        <p:txBody>
          <a:bodyPr>
            <a:noAutofit/>
          </a:bodyPr>
          <a:lstStyle/>
          <a:p>
            <a:pPr algn="l"/>
            <a:r>
              <a:rPr lang="en-US" sz="2800" dirty="0" smtClean="0"/>
              <a:t>The Sons of Liberty had received intelligence warning of the British march and Paul Revere and others rode through town around midnight shouting “the regulars are coming!” </a:t>
            </a:r>
          </a:p>
          <a:p>
            <a:pPr algn="l"/>
            <a:endParaRPr lang="en-US" sz="2800" dirty="0"/>
          </a:p>
          <a:p>
            <a:pPr algn="l"/>
            <a:r>
              <a:rPr lang="en-US" sz="2800" dirty="0" smtClean="0"/>
              <a:t>Two lanterns lit in Boston’s Old North church signaled that the British were arriving by sea. Thus, the famous warning, “one if by land, two if by sea.” </a:t>
            </a:r>
          </a:p>
        </p:txBody>
      </p:sp>
      <p:pic>
        <p:nvPicPr>
          <p:cNvPr id="15364" name="Picture 4" descr="mage result for old north church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806" y="740978"/>
            <a:ext cx="4619297" cy="517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86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4072948" y="-1373909"/>
            <a:ext cx="9144000" cy="2387600"/>
          </a:xfrm>
        </p:spPr>
        <p:txBody>
          <a:bodyPr>
            <a:normAutofit/>
          </a:bodyPr>
          <a:lstStyle/>
          <a:p>
            <a:r>
              <a:rPr lang="en-US" sz="4800" dirty="0" smtClean="0"/>
              <a:t>April 19, 1775</a:t>
            </a:r>
            <a:endParaRPr lang="en-US" sz="48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5928790" y="1167958"/>
            <a:ext cx="5873750" cy="4038452"/>
          </a:xfrm>
        </p:spPr>
        <p:txBody>
          <a:bodyPr>
            <a:noAutofit/>
          </a:bodyPr>
          <a:lstStyle/>
          <a:p>
            <a:pPr algn="l"/>
            <a:r>
              <a:rPr lang="en-US" sz="3600" dirty="0" smtClean="0"/>
              <a:t>The first shots were fired at Lexington. No one knows if the British or Patriots fired it. In the gun battle that followed, however, eight minutemen were killed. The Redcoats marched on to Concord where they destroyed a cache of Patriot weapons. </a:t>
            </a:r>
            <a:endParaRPr lang="en-US" sz="3600" dirty="0"/>
          </a:p>
          <a:p>
            <a:pPr algn="l"/>
            <a:endParaRPr lang="en-US" sz="3600" dirty="0"/>
          </a:p>
          <a:p>
            <a:pPr algn="l"/>
            <a:endParaRPr lang="en-US" sz="3600" dirty="0"/>
          </a:p>
        </p:txBody>
      </p:sp>
      <p:pic>
        <p:nvPicPr>
          <p:cNvPr id="5128" name="Picture 8" descr="mage result for battle of lexing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41" y="1294082"/>
            <a:ext cx="5433291" cy="3499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82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4072948" y="-1373909"/>
            <a:ext cx="9144000" cy="2387600"/>
          </a:xfrm>
        </p:spPr>
        <p:txBody>
          <a:bodyPr>
            <a:normAutofit/>
          </a:bodyPr>
          <a:lstStyle/>
          <a:p>
            <a:r>
              <a:rPr lang="en-US" sz="4800" dirty="0" smtClean="0"/>
              <a:t>April 19, 1775</a:t>
            </a:r>
            <a:endParaRPr lang="en-US" sz="48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5928790" y="1167958"/>
            <a:ext cx="5873750" cy="4038452"/>
          </a:xfrm>
        </p:spPr>
        <p:txBody>
          <a:bodyPr>
            <a:noAutofit/>
          </a:bodyPr>
          <a:lstStyle/>
          <a:p>
            <a:pPr algn="l"/>
            <a:r>
              <a:rPr lang="en-US" sz="3600" dirty="0" smtClean="0"/>
              <a:t>In Concord, and during the British march back to Boston, minutemen fired at the Redcoats from behind trees, under bridges and from behind large rocks. By the time the Redcoats made it back to Boston, 73 had been killed and nearly 200 injured. The war had begun!  </a:t>
            </a:r>
            <a:endParaRPr lang="en-US" sz="3600" dirty="0"/>
          </a:p>
          <a:p>
            <a:pPr algn="l"/>
            <a:endParaRPr lang="en-US" sz="3600" dirty="0"/>
          </a:p>
          <a:p>
            <a:pPr algn="l"/>
            <a:endParaRPr lang="en-US" sz="3600" dirty="0"/>
          </a:p>
        </p:txBody>
      </p:sp>
      <p:pic>
        <p:nvPicPr>
          <p:cNvPr id="16386" name="Picture 2" descr="mage result for battles of lexington and conc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473" y="1324303"/>
            <a:ext cx="5448168" cy="355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58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1645059" y="-1632032"/>
            <a:ext cx="9144000" cy="2387600"/>
          </a:xfrm>
        </p:spPr>
        <p:txBody>
          <a:bodyPr>
            <a:normAutofit/>
          </a:bodyPr>
          <a:lstStyle/>
          <a:p>
            <a:r>
              <a:rPr lang="en-US" sz="4800" dirty="0" smtClean="0"/>
              <a:t>Battle of Bunker Hill June 17, 1775</a:t>
            </a:r>
            <a:endParaRPr lang="en-US" sz="48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5771135" y="1158023"/>
            <a:ext cx="5873750" cy="4038452"/>
          </a:xfrm>
        </p:spPr>
        <p:txBody>
          <a:bodyPr>
            <a:noAutofit/>
          </a:bodyPr>
          <a:lstStyle/>
          <a:p>
            <a:pPr algn="l"/>
            <a:r>
              <a:rPr lang="en-US" sz="3600" dirty="0" smtClean="0"/>
              <a:t>In the second major battle of the war, British </a:t>
            </a:r>
            <a:r>
              <a:rPr lang="en-US" sz="3600" dirty="0" smtClean="0"/>
              <a:t>forces </a:t>
            </a:r>
            <a:r>
              <a:rPr lang="en-US" sz="3600" dirty="0" smtClean="0"/>
              <a:t>scored a “pyrrhic” victory over the Patriots. The battle was waged for control of the hills overlooking Boston. In the Battle, the British suffered over 1,000 casualties. </a:t>
            </a:r>
            <a:endParaRPr lang="en-US" sz="3600" dirty="0"/>
          </a:p>
          <a:p>
            <a:pPr algn="l"/>
            <a:endParaRPr lang="en-US" sz="3600" dirty="0"/>
          </a:p>
          <a:p>
            <a:pPr algn="l"/>
            <a:endParaRPr lang="en-US" sz="3600" dirty="0"/>
          </a:p>
        </p:txBody>
      </p:sp>
      <p:sp>
        <p:nvSpPr>
          <p:cNvPr id="4" name="TextBox 3"/>
          <p:cNvSpPr txBox="1"/>
          <p:nvPr/>
        </p:nvSpPr>
        <p:spPr>
          <a:xfrm>
            <a:off x="1160817" y="6164318"/>
            <a:ext cx="10736317" cy="369332"/>
          </a:xfrm>
          <a:prstGeom prst="rect">
            <a:avLst/>
          </a:prstGeom>
          <a:noFill/>
        </p:spPr>
        <p:txBody>
          <a:bodyPr wrap="square" rtlCol="0">
            <a:spAutoFit/>
          </a:bodyPr>
          <a:lstStyle/>
          <a:p>
            <a:r>
              <a:rPr lang="en-US" dirty="0" smtClean="0"/>
              <a:t>A pyrrhic victory is one that is very costly. In this case, the British victory came with over 1,000 casualties!</a:t>
            </a:r>
            <a:endParaRPr lang="en-US" dirty="0"/>
          </a:p>
        </p:txBody>
      </p:sp>
      <p:pic>
        <p:nvPicPr>
          <p:cNvPr id="7" name="Picture 2" descr="mage result for battle of bunker hill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663" y="1074384"/>
            <a:ext cx="3781004" cy="461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11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1755417" y="-1584735"/>
            <a:ext cx="9144000" cy="2387600"/>
          </a:xfrm>
        </p:spPr>
        <p:txBody>
          <a:bodyPr>
            <a:normAutofit/>
          </a:bodyPr>
          <a:lstStyle/>
          <a:p>
            <a:r>
              <a:rPr lang="en-US" sz="4800" smtClean="0"/>
              <a:t>1776</a:t>
            </a:r>
            <a:endParaRPr lang="en-US" sz="48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5771135" y="1158023"/>
            <a:ext cx="5873750" cy="4038452"/>
          </a:xfrm>
        </p:spPr>
        <p:txBody>
          <a:bodyPr>
            <a:noAutofit/>
          </a:bodyPr>
          <a:lstStyle/>
          <a:p>
            <a:pPr marL="571500" indent="-571500" algn="l">
              <a:buFontTx/>
              <a:buChar char="-"/>
            </a:pPr>
            <a:r>
              <a:rPr lang="en-US" sz="2800" dirty="0" smtClean="0"/>
              <a:t>Following the Battle of Bunker Hill, the British changed their strategy.</a:t>
            </a:r>
          </a:p>
          <a:p>
            <a:pPr marL="571500" indent="-571500" algn="l">
              <a:buFontTx/>
              <a:buChar char="-"/>
            </a:pPr>
            <a:r>
              <a:rPr lang="en-US" sz="2800" dirty="0" smtClean="0"/>
              <a:t>They planned a campaign aimed at occupying New York and New Jersey</a:t>
            </a:r>
          </a:p>
          <a:p>
            <a:pPr marL="571500" indent="-571500" algn="l">
              <a:buFontTx/>
              <a:buChar char="-"/>
            </a:pPr>
            <a:r>
              <a:rPr lang="en-US" sz="2800" dirty="0" smtClean="0"/>
              <a:t>Tens of thousands of British and Hessian soldiers were sent to New York City</a:t>
            </a:r>
          </a:p>
          <a:p>
            <a:pPr marL="571500" indent="-571500" algn="l">
              <a:buFontTx/>
              <a:buChar char="-"/>
            </a:pPr>
            <a:r>
              <a:rPr lang="en-US" sz="2800" dirty="0" smtClean="0"/>
              <a:t>Was the Continental Army ready? Could they stop the British? </a:t>
            </a:r>
            <a:endParaRPr lang="en-US" sz="2800" dirty="0"/>
          </a:p>
          <a:p>
            <a:pPr algn="l"/>
            <a:endParaRPr lang="en-US" sz="3600" dirty="0"/>
          </a:p>
          <a:p>
            <a:pPr algn="l"/>
            <a:endParaRPr lang="en-US" sz="3600" dirty="0"/>
          </a:p>
        </p:txBody>
      </p:sp>
      <p:sp>
        <p:nvSpPr>
          <p:cNvPr id="6" name="TextBox 5"/>
          <p:cNvSpPr txBox="1"/>
          <p:nvPr/>
        </p:nvSpPr>
        <p:spPr>
          <a:xfrm>
            <a:off x="2737368" y="6227380"/>
            <a:ext cx="10736317" cy="369332"/>
          </a:xfrm>
          <a:prstGeom prst="rect">
            <a:avLst/>
          </a:prstGeom>
          <a:noFill/>
        </p:spPr>
        <p:txBody>
          <a:bodyPr wrap="square" rtlCol="0">
            <a:spAutoFit/>
          </a:bodyPr>
          <a:lstStyle/>
          <a:p>
            <a:r>
              <a:rPr lang="en-US" dirty="0" smtClean="0"/>
              <a:t>A campaign is a military </a:t>
            </a:r>
            <a:r>
              <a:rPr lang="en-US" smtClean="0"/>
              <a:t>plan that aims to conquer a geographic region</a:t>
            </a:r>
            <a:endParaRPr lang="en-US" dirty="0"/>
          </a:p>
        </p:txBody>
      </p:sp>
      <p:pic>
        <p:nvPicPr>
          <p:cNvPr id="21506" name="Picture 2" descr="mage result for battle of harlem heights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75" y="1158023"/>
            <a:ext cx="5171090" cy="3231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505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102D9D-745E-4058-8BC7-6D704F409806}"/>
              </a:ext>
            </a:extLst>
          </p:cNvPr>
          <p:cNvSpPr>
            <a:spLocks noGrp="1"/>
          </p:cNvSpPr>
          <p:nvPr>
            <p:ph type="ctrTitle"/>
          </p:nvPr>
        </p:nvSpPr>
        <p:spPr>
          <a:xfrm>
            <a:off x="1156327" y="-1333379"/>
            <a:ext cx="10252075" cy="2133894"/>
          </a:xfrm>
        </p:spPr>
        <p:txBody>
          <a:bodyPr>
            <a:normAutofit/>
          </a:bodyPr>
          <a:lstStyle/>
          <a:p>
            <a:r>
              <a:rPr lang="en-US" sz="4800" dirty="0" smtClean="0"/>
              <a:t>Battles in and around New York - 1776</a:t>
            </a:r>
            <a:endParaRPr lang="en-US" sz="4800" dirty="0"/>
          </a:p>
        </p:txBody>
      </p:sp>
      <p:sp>
        <p:nvSpPr>
          <p:cNvPr id="3" name="Subtitle 2">
            <a:extLst>
              <a:ext uri="{FF2B5EF4-FFF2-40B4-BE49-F238E27FC236}">
                <a16:creationId xmlns="" xmlns:a16="http://schemas.microsoft.com/office/drawing/2014/main" id="{DCEC4086-6E32-4BD2-B935-EF5CB576EE8E}"/>
              </a:ext>
            </a:extLst>
          </p:cNvPr>
          <p:cNvSpPr>
            <a:spLocks noGrp="1"/>
          </p:cNvSpPr>
          <p:nvPr>
            <p:ph type="subTitle" idx="1"/>
          </p:nvPr>
        </p:nvSpPr>
        <p:spPr>
          <a:xfrm>
            <a:off x="5771135" y="1158023"/>
            <a:ext cx="5873750" cy="4038452"/>
          </a:xfrm>
        </p:spPr>
        <p:txBody>
          <a:bodyPr>
            <a:noAutofit/>
          </a:bodyPr>
          <a:lstStyle/>
          <a:p>
            <a:pPr marL="571500" indent="-571500" algn="l">
              <a:buFontTx/>
              <a:buChar char="-"/>
            </a:pPr>
            <a:r>
              <a:rPr lang="en-US" dirty="0" smtClean="0"/>
              <a:t>The Continental Army, under George Washington, proved no match for the well-trained and overwhelming British forces. </a:t>
            </a:r>
          </a:p>
          <a:p>
            <a:pPr marL="571500" indent="-571500" algn="l">
              <a:buFontTx/>
              <a:buChar char="-"/>
            </a:pPr>
            <a:r>
              <a:rPr lang="en-US" dirty="0" smtClean="0"/>
              <a:t>In the series of battles at Brooklyn Heights, Harlem Heights, and White Plains, Patriot forces were decimated and chased all the way to the Pennsylvania side of the Delaware River. Thousands were killed or captured. </a:t>
            </a:r>
          </a:p>
          <a:p>
            <a:pPr marL="571500" indent="-571500" algn="l">
              <a:buFontTx/>
              <a:buChar char="-"/>
            </a:pPr>
            <a:r>
              <a:rPr lang="en-US" dirty="0" smtClean="0"/>
              <a:t>New York city was captured by the British.</a:t>
            </a:r>
          </a:p>
          <a:p>
            <a:pPr marL="571500" indent="-571500" algn="l">
              <a:buFontTx/>
              <a:buChar char="-"/>
            </a:pPr>
            <a:r>
              <a:rPr lang="en-US" dirty="0" smtClean="0"/>
              <a:t>The Continental Army was nearly destroyed and morale sunk. </a:t>
            </a:r>
          </a:p>
          <a:p>
            <a:pPr marL="571500" indent="-571500" algn="l">
              <a:buFontTx/>
              <a:buChar char="-"/>
            </a:pPr>
            <a:endParaRPr lang="en-US" sz="3600" dirty="0"/>
          </a:p>
          <a:p>
            <a:pPr algn="l"/>
            <a:endParaRPr lang="en-US" sz="3600" dirty="0"/>
          </a:p>
        </p:txBody>
      </p:sp>
      <p:sp>
        <p:nvSpPr>
          <p:cNvPr id="4" name="TextBox 3"/>
          <p:cNvSpPr txBox="1"/>
          <p:nvPr/>
        </p:nvSpPr>
        <p:spPr>
          <a:xfrm>
            <a:off x="402976" y="5553983"/>
            <a:ext cx="10736317" cy="369332"/>
          </a:xfrm>
          <a:prstGeom prst="rect">
            <a:avLst/>
          </a:prstGeom>
          <a:noFill/>
        </p:spPr>
        <p:txBody>
          <a:bodyPr wrap="square" rtlCol="0">
            <a:spAutoFit/>
          </a:bodyPr>
          <a:lstStyle/>
          <a:p>
            <a:r>
              <a:rPr lang="en-US" dirty="0" smtClean="0"/>
              <a:t>A campaign is a war plan that includes a series of battles </a:t>
            </a:r>
            <a:endParaRPr lang="en-US" dirty="0"/>
          </a:p>
        </p:txBody>
      </p:sp>
      <p:pic>
        <p:nvPicPr>
          <p:cNvPr id="18434" name="Picture 2" descr="mage result for battle of white plains st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86" y="1158023"/>
            <a:ext cx="4840014" cy="4350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555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39202</TotalTime>
  <Words>1607</Words>
  <Application>Microsoft Macintosh PowerPoint</Application>
  <PresentationFormat>Widescreen</PresentationFormat>
  <Paragraphs>110</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Calibri Light</vt:lpstr>
      <vt:lpstr>Arial</vt:lpstr>
      <vt:lpstr>Office Theme</vt:lpstr>
      <vt:lpstr>PowerPoint Presentation</vt:lpstr>
      <vt:lpstr>April 19, 1775</vt:lpstr>
      <vt:lpstr>April 19, 1775</vt:lpstr>
      <vt:lpstr>April 18, 1775</vt:lpstr>
      <vt:lpstr>April 19, 1775</vt:lpstr>
      <vt:lpstr>April 19, 1775</vt:lpstr>
      <vt:lpstr>Battle of Bunker Hill June 17, 1775</vt:lpstr>
      <vt:lpstr>1776</vt:lpstr>
      <vt:lpstr>Battles in and around New York - 1776</vt:lpstr>
      <vt:lpstr>George Washington and the Battle of Trenton</vt:lpstr>
      <vt:lpstr>George Washington and the Battle of Trenton</vt:lpstr>
      <vt:lpstr>George Washington and the Battle of Trenton</vt:lpstr>
      <vt:lpstr>1777</vt:lpstr>
      <vt:lpstr>September and October 1777</vt:lpstr>
      <vt:lpstr>Effect of the Battle of Saratoga</vt:lpstr>
      <vt:lpstr>Winter of 1777-1778</vt:lpstr>
      <vt:lpstr>1778</vt:lpstr>
      <vt:lpstr>The Southern Campaign</vt:lpstr>
      <vt:lpstr>The Southern Campaign</vt:lpstr>
      <vt:lpstr>Siege of Yorktown</vt:lpstr>
      <vt:lpstr>Siege of Yorktown</vt:lpstr>
      <vt:lpstr>Siege of Yorktown</vt:lpstr>
      <vt:lpstr>Follow up Activity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Revolution</dc:title>
  <dc:creator>Nussbaum, Greg M</dc:creator>
  <cp:lastModifiedBy>Microsoft Office User</cp:lastModifiedBy>
  <cp:revision>66</cp:revision>
  <cp:lastPrinted>2018-12-06T15:31:07Z</cp:lastPrinted>
  <dcterms:created xsi:type="dcterms:W3CDTF">2018-12-06T13:35:12Z</dcterms:created>
  <dcterms:modified xsi:type="dcterms:W3CDTF">2019-01-08T17:37:39Z</dcterms:modified>
</cp:coreProperties>
</file>