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717"/>
  </p:normalViewPr>
  <p:slideViewPr>
    <p:cSldViewPr snapToGrid="0" snapToObjects="1">
      <p:cViewPr varScale="1">
        <p:scale>
          <a:sx n="93" d="100"/>
          <a:sy n="93" d="100"/>
        </p:scale>
        <p:origin x="2104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8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the Treaty of Alliance as a landmark agreement that connected the American Revolution to global politics.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why the treaty is considered a turning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how French support led directly to victory at Yorktown.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how the conflict became international.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how Spain’s involvement further weakened Britain.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how independence was tied to global power politics.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Conclude by emphasizing the treaty’s lasting importance.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that this was the young nation’s first official partnership with a foreign power.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France’s motivation was strategic as well as political.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why secrecy was necessary and risky.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how desperate the Americans were for foreign help.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the importance of formal recognition for the United States.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how French military power changed the war.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why money was just as important as soldiers.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how this commitment increased risks for France.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revolutionary-war/effects-of-the-revolutionary-war/treaty-of-allianc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1753 - 1978 13c French Alliance">
            <a:extLst>
              <a:ext uri="{FF2B5EF4-FFF2-40B4-BE49-F238E27FC236}">
                <a16:creationId xmlns:a16="http://schemas.microsoft.com/office/drawing/2014/main" id="{F8ED314C-F4CC-B4F8-2DC6-39108BB39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5" r="-1" b="17105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551" y="743447"/>
            <a:ext cx="2584324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500"/>
              <a:t>The Treaty of Alliance (1778)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63EA71-0511-FF18-64E1-1C9BEBA4C103}"/>
              </a:ext>
            </a:extLst>
          </p:cNvPr>
          <p:cNvSpPr txBox="1"/>
          <p:nvPr/>
        </p:nvSpPr>
        <p:spPr>
          <a:xfrm>
            <a:off x="5763491" y="5929745"/>
            <a:ext cx="314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learnaboutamerica.com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8" y="327025"/>
            <a:ext cx="3993358" cy="1630363"/>
          </a:xfrm>
        </p:spPr>
        <p:txBody>
          <a:bodyPr anchor="b">
            <a:normAutofit/>
          </a:bodyPr>
          <a:lstStyle/>
          <a:p>
            <a:r>
              <a:rPr lang="en-US" sz="3100"/>
              <a:t>Defensive Alliance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59" y="2286001"/>
            <a:ext cx="3993357" cy="3919538"/>
          </a:xfrm>
        </p:spPr>
        <p:txBody>
          <a:bodyPr anchor="t">
            <a:normAutofit/>
          </a:bodyPr>
          <a:lstStyle/>
          <a:p>
            <a:r>
              <a:rPr lang="en-US" sz="1600"/>
              <a:t>Each nation pledged mutual defense</a:t>
            </a:r>
          </a:p>
          <a:p>
            <a:r>
              <a:rPr lang="en-US" sz="1600"/>
              <a:t>Protection against British attacks</a:t>
            </a:r>
          </a:p>
          <a:p>
            <a:r>
              <a:rPr lang="en-US" sz="1600"/>
              <a:t>Shared military responsibility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A951654-4832-8D2F-FB4B-CE103AE49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9" b="2"/>
          <a:stretch>
            <a:fillRect/>
          </a:stretch>
        </p:blipFill>
        <p:spPr bwMode="auto">
          <a:xfrm>
            <a:off x="4474766" y="1"/>
            <a:ext cx="4669234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undefined">
            <a:extLst>
              <a:ext uri="{FF2B5EF4-FFF2-40B4-BE49-F238E27FC236}">
                <a16:creationId xmlns:a16="http://schemas.microsoft.com/office/drawing/2014/main" id="{F3074060-44FC-BEE0-DB67-9B3443BA3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2" r="18966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Impact on the Revolutionary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Boosted American morale</a:t>
            </a:r>
          </a:p>
          <a:p>
            <a:r>
              <a:rPr lang="en-US" sz="1700"/>
              <a:t>Shifted balance of power</a:t>
            </a:r>
          </a:p>
          <a:p>
            <a:r>
              <a:rPr lang="en-US" sz="1700"/>
              <a:t>Legitimized American cause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77EC1966-218A-E44D-81E1-AE0F7772F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r="24851" b="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Road to Yorktown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French troops and ships crucial</a:t>
            </a:r>
          </a:p>
          <a:p>
            <a:r>
              <a:rPr lang="en-US" sz="1700"/>
              <a:t>Naval blockade trapped British</a:t>
            </a:r>
          </a:p>
          <a:p>
            <a:r>
              <a:rPr lang="en-US" sz="1700"/>
              <a:t>Victory in 1781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00EEE42E-37A5-54E5-59A3-F44EEF9D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4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Global 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France officially entered the war</a:t>
            </a:r>
          </a:p>
          <a:p>
            <a:r>
              <a:rPr lang="en-US" sz="1700"/>
              <a:t>War expanded beyond America</a:t>
            </a:r>
          </a:p>
          <a:p>
            <a:r>
              <a:rPr lang="en-US" sz="1700"/>
              <a:t>Britain forced to fight worldwide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ainting of soldiers in uniform&#10;&#10;AI-generated content may be incorrect.">
            <a:extLst>
              <a:ext uri="{FF2B5EF4-FFF2-40B4-BE49-F238E27FC236}">
                <a16:creationId xmlns:a16="http://schemas.microsoft.com/office/drawing/2014/main" id="{678C3033-5EE5-2F1B-8DA6-A64B704975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137" r="-2" b="-2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Spain Enters the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France and Spain allied</a:t>
            </a:r>
          </a:p>
          <a:p>
            <a:r>
              <a:rPr lang="en-US" sz="1700"/>
              <a:t>Spain declared war in 1779</a:t>
            </a:r>
          </a:p>
          <a:p>
            <a:r>
              <a:rPr lang="en-US" sz="1700"/>
              <a:t>British resources stretched thin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ainting of a ship in the water&#10;&#10;AI-generated content may be incorrect.">
            <a:extLst>
              <a:ext uri="{FF2B5EF4-FFF2-40B4-BE49-F238E27FC236}">
                <a16:creationId xmlns:a16="http://schemas.microsoft.com/office/drawing/2014/main" id="{CA74573F-CA42-334B-CA8E-7737901C4C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426" r="6056" b="1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A Global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Battles in Europe and the Caribbean</a:t>
            </a:r>
          </a:p>
          <a:p>
            <a:r>
              <a:rPr lang="en-US" sz="1700"/>
              <a:t>Naval warfare increased</a:t>
            </a:r>
          </a:p>
          <a:p>
            <a:r>
              <a:rPr lang="en-US" sz="1700"/>
              <a:t>American war part of world conflict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the Treaty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First U.S. alliance</a:t>
            </a:r>
          </a:p>
          <a:p>
            <a:r>
              <a:t>Key to independence</a:t>
            </a:r>
          </a:p>
          <a:p>
            <a:r>
              <a:t>Long-term diplomatic impact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566" y="301431"/>
            <a:ext cx="4629150" cy="642938"/>
          </a:xfrm>
        </p:spPr>
        <p:txBody>
          <a:bodyPr>
            <a:normAutofit fontScale="90000"/>
          </a:bodyPr>
          <a:lstStyle/>
          <a:p>
            <a:r>
              <a:rPr lang="en-US" sz="3713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3713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112"/>
            <a:ext cx="1380367" cy="1099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the Treaty of Alliance,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https://learnaboutamerica.com/american-history/revolutionary-war/effects-of-the-revolutionary-war/treaty-of-alliance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ance and the American Revolution - Museum of the American Revolution">
            <a:extLst>
              <a:ext uri="{FF2B5EF4-FFF2-40B4-BE49-F238E27FC236}">
                <a16:creationId xmlns:a16="http://schemas.microsoft.com/office/drawing/2014/main" id="{98547829-30F8-25C8-FB0E-9EE79D7AC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1" r="13306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What Was the Treaty of Alliance?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Military alliance between the U.S. and France</a:t>
            </a:r>
          </a:p>
          <a:p>
            <a:r>
              <a:rPr lang="en-US" sz="1700"/>
              <a:t>Signed February 6, 1778</a:t>
            </a:r>
          </a:p>
          <a:p>
            <a:r>
              <a:rPr lang="en-US" sz="1700"/>
              <a:t>First formal U.S. alliance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e French and Indian War (1754-1763): Causes and Outbreak | American  Battlefield Trust">
            <a:extLst>
              <a:ext uri="{FF2B5EF4-FFF2-40B4-BE49-F238E27FC236}">
                <a16:creationId xmlns:a16="http://schemas.microsoft.com/office/drawing/2014/main" id="{296DAFA2-E617-DA43-CF7A-1A65C7C7B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7" r="10025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Why France Was Interested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France disliked British dominance</a:t>
            </a:r>
          </a:p>
          <a:p>
            <a:r>
              <a:rPr lang="en-US" sz="1700"/>
              <a:t>Sought to weaken Great Britain</a:t>
            </a:r>
          </a:p>
          <a:p>
            <a:r>
              <a:rPr lang="en-US" sz="1700"/>
              <a:t>Saw opportunity in American rebellion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B7BAFF12-6A8B-0738-6814-276B7A702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2456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Secret Negotiations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Months of private talks</a:t>
            </a:r>
          </a:p>
          <a:p>
            <a:r>
              <a:rPr lang="en-US" sz="1700"/>
              <a:t>American diplomats in France</a:t>
            </a:r>
          </a:p>
          <a:p>
            <a:r>
              <a:rPr lang="en-US" sz="1700"/>
              <a:t>Negotiations kept hidden from Britain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French Revolutionary Army - Wikipedia">
            <a:extLst>
              <a:ext uri="{FF2B5EF4-FFF2-40B4-BE49-F238E27FC236}">
                <a16:creationId xmlns:a16="http://schemas.microsoft.com/office/drawing/2014/main" id="{F4A1F59B-0826-4611-6687-F2B84CB3C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9" r="2495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American Diplomacy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United States needed allies</a:t>
            </a:r>
          </a:p>
          <a:p>
            <a:r>
              <a:rPr lang="en-US" sz="1700"/>
              <a:t>Military and financial support required</a:t>
            </a:r>
          </a:p>
          <a:p>
            <a:r>
              <a:rPr lang="en-US" sz="1700"/>
              <a:t>France seen as strongest option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refer to caption">
            <a:extLst>
              <a:ext uri="{FF2B5EF4-FFF2-40B4-BE49-F238E27FC236}">
                <a16:creationId xmlns:a16="http://schemas.microsoft.com/office/drawing/2014/main" id="{E3138147-81AB-048D-AB33-149C02EA4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1" b="29358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Signing the Treaty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Signed February 6, 1778</a:t>
            </a:r>
          </a:p>
          <a:p>
            <a:r>
              <a:rPr lang="en-US" sz="1700"/>
              <a:t>Formal agreement reached</a:t>
            </a:r>
          </a:p>
          <a:p>
            <a:r>
              <a:rPr lang="en-US" sz="1700"/>
              <a:t>Alliance made public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8F89D299-53B0-F55E-5E80-5D9A3A90A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7029" b="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Military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French troops sent to America</a:t>
            </a:r>
          </a:p>
          <a:p>
            <a:r>
              <a:rPr lang="en-US" sz="1700"/>
              <a:t>Naval support provided</a:t>
            </a:r>
          </a:p>
          <a:p>
            <a:r>
              <a:rPr lang="en-US" sz="1700"/>
              <a:t>Supplies and weapons delivered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Delaware Regiments in the Continental Army | American Revolutionary War">
            <a:extLst>
              <a:ext uri="{FF2B5EF4-FFF2-40B4-BE49-F238E27FC236}">
                <a16:creationId xmlns:a16="http://schemas.microsoft.com/office/drawing/2014/main" id="{735B3E4E-DC0E-B768-8B5C-CADF35697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r="35963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Financial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Loans and financial aid</a:t>
            </a:r>
          </a:p>
          <a:p>
            <a:r>
              <a:rPr lang="en-US" sz="1700"/>
              <a:t>Helped fund the Continental Army</a:t>
            </a:r>
          </a:p>
          <a:p>
            <a:r>
              <a:rPr lang="en-US" sz="1700"/>
              <a:t>Stabilized the war effort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464</Words>
  <Application>Microsoft Macintosh PowerPoint</Application>
  <PresentationFormat>On-screen Show (4:3)</PresentationFormat>
  <Paragraphs>79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Aldhabi</vt:lpstr>
      <vt:lpstr>Arial</vt:lpstr>
      <vt:lpstr>Calibri</vt:lpstr>
      <vt:lpstr>Office Theme</vt:lpstr>
      <vt:lpstr>The Treaty of Alliance (1778)</vt:lpstr>
      <vt:lpstr>LearnAboutAmerica.com</vt:lpstr>
      <vt:lpstr>What Was the Treaty of Alliance?</vt:lpstr>
      <vt:lpstr>Why France Was Interested</vt:lpstr>
      <vt:lpstr>Secret Negotiations</vt:lpstr>
      <vt:lpstr>American Diplomacy</vt:lpstr>
      <vt:lpstr>Signing the Treaty</vt:lpstr>
      <vt:lpstr>Military Assistance</vt:lpstr>
      <vt:lpstr>Financial Support</vt:lpstr>
      <vt:lpstr>Defensive Alliance</vt:lpstr>
      <vt:lpstr>Impact on the Revolutionary War</vt:lpstr>
      <vt:lpstr>Road to Yorktown</vt:lpstr>
      <vt:lpstr>Global Consequences</vt:lpstr>
      <vt:lpstr>Spain Enters the War</vt:lpstr>
      <vt:lpstr>A Global Conflict</vt:lpstr>
      <vt:lpstr>Why the Treaty Matters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2</cp:revision>
  <dcterms:created xsi:type="dcterms:W3CDTF">2013-01-27T09:14:16Z</dcterms:created>
  <dcterms:modified xsi:type="dcterms:W3CDTF">2026-01-08T23:39:49Z</dcterms:modified>
  <cp:category/>
</cp:coreProperties>
</file>