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89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people-of-the-revolutionary-war/john-hancoc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John Hancock | The Liberty Trail">
            <a:extLst>
              <a:ext uri="{FF2B5EF4-FFF2-40B4-BE49-F238E27FC236}">
                <a16:creationId xmlns:a16="http://schemas.microsoft.com/office/drawing/2014/main" id="{C671702F-D356-C9A2-C962-0EBF155C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r="3394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707467-BB64-BA0E-9376-6B542A43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John Hancock</a:t>
            </a:r>
          </a:p>
        </p:txBody>
      </p:sp>
      <p:pic>
        <p:nvPicPr>
          <p:cNvPr id="9" name="Picture 8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D895A19C-22CF-5151-5947-A28AC3CF5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13" y="61871"/>
            <a:ext cx="1711446" cy="1363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United States Declaration of Independence - Wikipedia">
            <a:extLst>
              <a:ext uri="{FF2B5EF4-FFF2-40B4-BE49-F238E27FC236}">
                <a16:creationId xmlns:a16="http://schemas.microsoft.com/office/drawing/2014/main" id="{AF7A1D7F-BCEB-6276-EF60-BF179A7F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b="12499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Signed on July 4, 1776</a:t>
            </a:r>
          </a:p>
          <a:p>
            <a:r>
              <a:rPr lang="en-US" sz="1700"/>
              <a:t>Hancock signed first</a:t>
            </a:r>
          </a:p>
          <a:p>
            <a:r>
              <a:rPr lang="en-US" sz="1700"/>
              <a:t>Signature became famous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6" y="552906"/>
            <a:ext cx="3874452" cy="1674904"/>
          </a:xfrm>
        </p:spPr>
        <p:txBody>
          <a:bodyPr anchor="ctr">
            <a:normAutofit/>
          </a:bodyPr>
          <a:lstStyle/>
          <a:p>
            <a:r>
              <a:rPr lang="en-US" sz="3500"/>
              <a:t>Why Was His Signature So Big?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181" y="552906"/>
            <a:ext cx="3869869" cy="1674905"/>
          </a:xfrm>
        </p:spPr>
        <p:txBody>
          <a:bodyPr anchor="ctr">
            <a:normAutofit/>
          </a:bodyPr>
          <a:lstStyle/>
          <a:p>
            <a:r>
              <a:rPr lang="en-US" sz="1700"/>
              <a:t>Signed first with plenty of space</a:t>
            </a:r>
          </a:p>
          <a:p>
            <a:r>
              <a:rPr lang="en-US" sz="1700"/>
              <a:t>Showed boldness and confidence</a:t>
            </a:r>
          </a:p>
          <a:p>
            <a:r>
              <a:rPr lang="en-US" sz="1700"/>
              <a:t>Matched his personal writing style</a:t>
            </a:r>
          </a:p>
        </p:txBody>
      </p:sp>
      <p:pic>
        <p:nvPicPr>
          <p:cNvPr id="10242" name="Picture 2" descr="John Hancock | Descendants of the ...">
            <a:extLst>
              <a:ext uri="{FF2B5EF4-FFF2-40B4-BE49-F238E27FC236}">
                <a16:creationId xmlns:a16="http://schemas.microsoft.com/office/drawing/2014/main" id="{75162149-1AE9-0F91-AE72-25AB5619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74" y="2817054"/>
            <a:ext cx="7886677" cy="30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6" y="552906"/>
            <a:ext cx="3874452" cy="1674904"/>
          </a:xfrm>
        </p:spPr>
        <p:txBody>
          <a:bodyPr anchor="ctr">
            <a:normAutofit/>
          </a:bodyPr>
          <a:lstStyle/>
          <a:p>
            <a:r>
              <a:rPr lang="en-US" sz="3500"/>
              <a:t>Legend vs.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181" y="552906"/>
            <a:ext cx="3869869" cy="167490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Legend claims the king could read it easily</a:t>
            </a:r>
          </a:p>
          <a:p>
            <a:pPr>
              <a:lnSpc>
                <a:spcPct val="90000"/>
              </a:lnSpc>
            </a:pPr>
            <a:r>
              <a:rPr lang="en-US" sz="1700"/>
              <a:t>Historians believe the story is exaggerated</a:t>
            </a:r>
          </a:p>
          <a:p>
            <a:pPr>
              <a:lnSpc>
                <a:spcPct val="90000"/>
              </a:lnSpc>
            </a:pPr>
            <a:r>
              <a:rPr lang="en-US" sz="1700"/>
              <a:t>Signature reflected pride and patriotism</a:t>
            </a:r>
          </a:p>
        </p:txBody>
      </p:sp>
      <p:pic>
        <p:nvPicPr>
          <p:cNvPr id="11266" name="Picture 2" descr="John Hancock | Descendants of the ...">
            <a:extLst>
              <a:ext uri="{FF2B5EF4-FFF2-40B4-BE49-F238E27FC236}">
                <a16:creationId xmlns:a16="http://schemas.microsoft.com/office/drawing/2014/main" id="{10A0BE6A-3C8D-7FC9-1DB9-013E4449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74" y="2817054"/>
            <a:ext cx="7886677" cy="30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D3D8AF07-6B68-B2B6-2BC7-147E13BB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 Fervent Patriot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Helped fund and supply the Continental Army</a:t>
            </a:r>
          </a:p>
          <a:p>
            <a:r>
              <a:rPr lang="en-US" sz="1700"/>
              <a:t>Elected governor of Massachusetts in 1780</a:t>
            </a:r>
          </a:p>
          <a:p>
            <a:r>
              <a:rPr lang="en-US" sz="1700"/>
              <a:t>Served nine terms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/>
              <a:t>Later Life and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0" y="2405067"/>
            <a:ext cx="4501582" cy="3729034"/>
          </a:xfrm>
        </p:spPr>
        <p:txBody>
          <a:bodyPr>
            <a:normAutofit/>
          </a:bodyPr>
          <a:lstStyle/>
          <a:p>
            <a:r>
              <a:rPr lang="en-US" sz="1700"/>
              <a:t>Died in 1793</a:t>
            </a:r>
          </a:p>
          <a:p>
            <a:r>
              <a:rPr lang="en-US" sz="1700"/>
              <a:t>Counties in ten states named for him</a:t>
            </a:r>
          </a:p>
          <a:p>
            <a:r>
              <a:rPr lang="en-US" sz="1700"/>
              <a:t>Boston’s tallest building bears his name</a:t>
            </a:r>
          </a:p>
        </p:txBody>
      </p:sp>
      <p:pic>
        <p:nvPicPr>
          <p:cNvPr id="5" name="Picture 4" descr="A tall building in a city&#10;&#10;AI-generated content may be incorrect.">
            <a:extLst>
              <a:ext uri="{FF2B5EF4-FFF2-40B4-BE49-F238E27FC236}">
                <a16:creationId xmlns:a16="http://schemas.microsoft.com/office/drawing/2014/main" id="{5E00375C-9CBB-941F-EED0-AF6345DB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39" r="10665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Stamp Act</a:t>
            </a:r>
          </a:p>
          <a:p>
            <a:r>
              <a:t>Sons of Liberty</a:t>
            </a:r>
          </a:p>
          <a:p>
            <a:r>
              <a:t>Intolerable Acts</a:t>
            </a:r>
          </a:p>
          <a:p>
            <a:r>
              <a:t>Treason</a:t>
            </a:r>
          </a:p>
          <a:p>
            <a:r>
              <a:t>Continental Congress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Why did Hancock use his wealth to support independence?</a:t>
            </a:r>
          </a:p>
          <a:p>
            <a:r>
              <a:t>What risks did he face?</a:t>
            </a:r>
          </a:p>
          <a:p>
            <a:r>
              <a:t>Why is his signature famous?</a:t>
            </a:r>
          </a:p>
          <a:p>
            <a:r>
              <a:t>How did he serve after independence?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Five Interesting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Extremely wealthy colonist</a:t>
            </a:r>
          </a:p>
          <a:p>
            <a:r>
              <a:t>Personally funded parts of the Revolution</a:t>
            </a:r>
          </a:p>
          <a:p>
            <a:r>
              <a:t>Targeted for arrest by the British</a:t>
            </a:r>
          </a:p>
          <a:p>
            <a:r>
              <a:t>Most famous signature on the Declaration</a:t>
            </a:r>
          </a:p>
          <a:p>
            <a:r>
              <a:t>Boston skyscraper named after him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1091140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7" y="354811"/>
            <a:ext cx="924466" cy="736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John Hancock,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https://learnaboutamerica.com/american-history/revolutionary-war/people-of-the-revolutionary-war/john-hancock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oston Harbor (U.S. National Park Service)">
            <a:extLst>
              <a:ext uri="{FF2B5EF4-FFF2-40B4-BE49-F238E27FC236}">
                <a16:creationId xmlns:a16="http://schemas.microsoft.com/office/drawing/2014/main" id="{48158A3D-10F5-C77E-C877-8CC08237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9694" b="-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Who Was John Hancock?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Raised by his uncle in Boston, Massachusetts</a:t>
            </a:r>
          </a:p>
          <a:p>
            <a:r>
              <a:rPr lang="en-US" sz="1700"/>
              <a:t>Attended Harvard University</a:t>
            </a:r>
          </a:p>
          <a:p>
            <a:r>
              <a:rPr lang="en-US" sz="1700"/>
              <a:t>Partner in his uncle’s shipping company</a:t>
            </a:r>
          </a:p>
          <a:p>
            <a:r>
              <a:rPr lang="en-US" sz="1700"/>
              <a:t>Became very wealthy after 1764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alf-length portrait of a man with a hint of a smile. His features suggests that he is in his 30s, although he wears an off-white wig in the style of an English gentleman that makes him appear older. His dark suit has fancy embroidery.">
            <a:extLst>
              <a:ext uri="{FF2B5EF4-FFF2-40B4-BE49-F238E27FC236}">
                <a16:creationId xmlns:a16="http://schemas.microsoft.com/office/drawing/2014/main" id="{857CFB34-84DC-807D-88C0-9FB254A3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98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Wealthy Boston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One of the wealthiest men in colonial America</a:t>
            </a:r>
          </a:p>
          <a:p>
            <a:r>
              <a:rPr lang="en-US" sz="1700"/>
              <a:t>Used money and influence to support resistance</a:t>
            </a:r>
          </a:p>
          <a:p>
            <a:r>
              <a:rPr lang="en-US" sz="1700"/>
              <a:t>Prominent Massachusetts leader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ull-length portrait of a young man seated at a table. He wears a finely tailored dark suit, knee breeches with white stockings, and a wig in the style of an English gentleman. He holds a quill pen in his right hand, and is turning the pages of a large book with the other hand.">
            <a:extLst>
              <a:ext uri="{FF2B5EF4-FFF2-40B4-BE49-F238E27FC236}">
                <a16:creationId xmlns:a16="http://schemas.microsoft.com/office/drawing/2014/main" id="{1556C500-F01E-310D-5D27-0D99DB9E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875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Opposing British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Elected Boston Selectman in 1765</a:t>
            </a:r>
          </a:p>
          <a:p>
            <a:r>
              <a:rPr lang="en-US" sz="1700"/>
              <a:t>Joined Samuel Adams and the Sons of Liberty</a:t>
            </a:r>
          </a:p>
          <a:p>
            <a:r>
              <a:rPr lang="en-US" sz="1700"/>
              <a:t>Strong opponent of the Stamp Act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Liberty Affair – John Hancock Loses a Ship and Starts a Riot - New  England Historical Society">
            <a:extLst>
              <a:ext uri="{FF2B5EF4-FFF2-40B4-BE49-F238E27FC236}">
                <a16:creationId xmlns:a16="http://schemas.microsoft.com/office/drawing/2014/main" id="{5F08D901-BE52-4FEA-2A22-396B4094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r="18574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Smuggling to Support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Representative in the Massachusetts Legislature</a:t>
            </a:r>
          </a:p>
          <a:p>
            <a:r>
              <a:rPr lang="en-US" sz="1700"/>
              <a:t>Shipping business smuggled goods past British laws</a:t>
            </a:r>
          </a:p>
          <a:p>
            <a:r>
              <a:rPr lang="en-US" sz="1700"/>
              <a:t>Helped finance resistance efforts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SA Stamp – 1978 – USA Post Card – 9c – John hancock -Patriot – Trolley  mail 1895- 1915 SEPAD Exibition station – Americana Unit – Rare Post card –  The RainKey">
            <a:extLst>
              <a:ext uri="{FF2B5EF4-FFF2-40B4-BE49-F238E27FC236}">
                <a16:creationId xmlns:a16="http://schemas.microsoft.com/office/drawing/2014/main" id="{FB80EAEE-5B93-2473-B2E5-A366ECCB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On Britain’s Most Wanted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Elected president of the Massachusetts Provincial Congress</a:t>
            </a:r>
          </a:p>
          <a:p>
            <a:r>
              <a:rPr lang="en-US" sz="1700"/>
              <a:t>Accused of treason by Britain</a:t>
            </a:r>
          </a:p>
          <a:p>
            <a:r>
              <a:rPr lang="en-US" sz="1700"/>
              <a:t>British troops ordered to arrest him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attles of Lexington and Concord - Wikipedia">
            <a:extLst>
              <a:ext uri="{FF2B5EF4-FFF2-40B4-BE49-F238E27FC236}">
                <a16:creationId xmlns:a16="http://schemas.microsoft.com/office/drawing/2014/main" id="{69E15B89-98FD-1793-CF15-E5946B22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2555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Escape Before War Began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marched toward Lexington to capture Hancock</a:t>
            </a:r>
          </a:p>
          <a:p>
            <a:r>
              <a:rPr lang="en-US" sz="1700"/>
              <a:t>Hancock escaped with Samuel Adams</a:t>
            </a:r>
          </a:p>
          <a:p>
            <a:r>
              <a:rPr lang="en-US" sz="1700"/>
              <a:t>Fighting soon broke out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econd Continental Congress">
            <a:extLst>
              <a:ext uri="{FF2B5EF4-FFF2-40B4-BE49-F238E27FC236}">
                <a16:creationId xmlns:a16="http://schemas.microsoft.com/office/drawing/2014/main" id="{FB16939C-5A2B-8142-DEFF-2D4089E3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r="6138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President of the Second Continental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Chosen as president in 1775</a:t>
            </a:r>
          </a:p>
          <a:p>
            <a:r>
              <a:rPr lang="en-US" sz="1700"/>
              <a:t>Commissioned George Washington as commander in chief</a:t>
            </a:r>
          </a:p>
          <a:p>
            <a:r>
              <a:rPr lang="en-US" sz="1700"/>
              <a:t>Key leader during wartime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395</Words>
  <Application>Microsoft Macintosh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Aldhabi</vt:lpstr>
      <vt:lpstr>Arial</vt:lpstr>
      <vt:lpstr>Calibri</vt:lpstr>
      <vt:lpstr>Office Theme</vt:lpstr>
      <vt:lpstr>John Hancock</vt:lpstr>
      <vt:lpstr>LearnAboutAmerica.com</vt:lpstr>
      <vt:lpstr>Who Was John Hancock?</vt:lpstr>
      <vt:lpstr>A Wealthy Boston Leader</vt:lpstr>
      <vt:lpstr>Opposing British Taxes</vt:lpstr>
      <vt:lpstr>Smuggling to Support Independence</vt:lpstr>
      <vt:lpstr>On Britain’s Most Wanted List</vt:lpstr>
      <vt:lpstr>Escape Before War Began</vt:lpstr>
      <vt:lpstr>President of the Second Continental Congress</vt:lpstr>
      <vt:lpstr>The Declaration of Independence</vt:lpstr>
      <vt:lpstr>Why Was His Signature So Big?</vt:lpstr>
      <vt:lpstr>Legend vs. Reality</vt:lpstr>
      <vt:lpstr>A Fervent Patriot Forever</vt:lpstr>
      <vt:lpstr>Later Life and Legacy</vt:lpstr>
      <vt:lpstr>Key Vocabulary</vt:lpstr>
      <vt:lpstr>Discussion Questions</vt:lpstr>
      <vt:lpstr>Five Interesting Facts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2026-01-01T20:00:57Z</dcterms:modified>
  <cp:category/>
</cp:coreProperties>
</file>