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725"/>
  </p:normalViewPr>
  <p:slideViewPr>
    <p:cSldViewPr snapToGrid="0" snapToObjects="1">
      <p:cViewPr varScale="1">
        <p:scale>
          <a:sx n="93" d="100"/>
          <a:sy n="93" d="100"/>
        </p:scale>
        <p:origin x="896" y="4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089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the Battle of Monmouth Courthouse as a key test of the Continental Army after Valley Forge and a moment that proved American soldiers could stand toe-to-toe with the British.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why the battle is considered a draw and why casualties were so high.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why Monmouth was a psychological victory for the Patriots.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Conclude by explaining how Monmouth marked the end of one phase of the war and the beginning of another.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how the harsh winter at Valley Forge, combined with Baron von Steuben’s training, transformed the Continental Army into a more effective fighting force.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why the British chose to abandon Philadelphia and why this created a military opportunity.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Washington’s reasoning and why attacking a moving army was risky but tempting.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the plan to slow the British until the main American army could arrive.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how Lee’s hesitation and poor leadership caused chaos among the American troops.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Describe Washington’s leadership under fire and how his presence stabilized the situation.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how extreme heat affected soldiers and made the battle especially deadly.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the story of Molly Pitcher and how it symbolizes women’s contributions during the war.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Battle of Monmouth | Mystic Stamp Discovery Center">
            <a:extLst>
              <a:ext uri="{FF2B5EF4-FFF2-40B4-BE49-F238E27FC236}">
                <a16:creationId xmlns:a16="http://schemas.microsoft.com/office/drawing/2014/main" id="{967521E4-3C61-ED1B-D5A1-05D88D335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6" r="25064" b="1"/>
          <a:stretch>
            <a:fillRect/>
          </a:stretch>
        </p:blipFill>
        <p:spPr bwMode="auto">
          <a:xfrm>
            <a:off x="1891768" y="10"/>
            <a:ext cx="72522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71" y="743447"/>
            <a:ext cx="2980038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500"/>
              <a:t>Battle of Monmouth Courthouse (1778)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8DAA92-9915-6D42-B292-C70C69AE8EF9}"/>
              </a:ext>
            </a:extLst>
          </p:cNvPr>
          <p:cNvSpPr txBox="1"/>
          <p:nvPr/>
        </p:nvSpPr>
        <p:spPr>
          <a:xfrm>
            <a:off x="429491" y="6123709"/>
            <a:ext cx="314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learnaboutamerica.com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Battle of Monmouth | Mystic Stamp Discovery Center">
            <a:extLst>
              <a:ext uri="{FF2B5EF4-FFF2-40B4-BE49-F238E27FC236}">
                <a16:creationId xmlns:a16="http://schemas.microsoft.com/office/drawing/2014/main" id="{5CD46F5F-45F2-330F-ED2A-AD5C800A4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2" r="28594"/>
          <a:stretch>
            <a:fillRect/>
          </a:stretch>
        </p:blipFill>
        <p:spPr bwMode="auto">
          <a:xfrm>
            <a:off x="20" y="10"/>
            <a:ext cx="72522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500"/>
              <a:t>An Encouraging Draw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/>
              <a:t>Patriots: ~500 casualties</a:t>
            </a:r>
          </a:p>
          <a:p>
            <a:r>
              <a:rPr lang="en-US" sz="1700"/>
              <a:t>British: up to 1,000 casualties</a:t>
            </a:r>
          </a:p>
          <a:p>
            <a:r>
              <a:rPr lang="en-US" sz="1700"/>
              <a:t>Many deaths from heat stroke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Monmouth Mattered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Americans held ground</a:t>
            </a:r>
          </a:p>
          <a:p>
            <a:r>
              <a:t>Proved effectiveness in open combat</a:t>
            </a:r>
          </a:p>
          <a:p>
            <a:r>
              <a:t>Boosted confidence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Aftermath and Legacy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Last major Northern battle</a:t>
            </a:r>
          </a:p>
          <a:p>
            <a:r>
              <a:t>British shifted focus south</a:t>
            </a:r>
          </a:p>
          <a:p>
            <a:r>
              <a:t>American army gained respect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aron Friedrich Von Steuben in the American Revolution">
            <a:extLst>
              <a:ext uri="{FF2B5EF4-FFF2-40B4-BE49-F238E27FC236}">
                <a16:creationId xmlns:a16="http://schemas.microsoft.com/office/drawing/2014/main" id="{17F68621-790C-25D5-15C6-F4D989CF9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2327" b="-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After Valley Forge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Army trained and disciplined</a:t>
            </a:r>
          </a:p>
          <a:p>
            <a:r>
              <a:rPr lang="en-US" sz="1700"/>
              <a:t>Morale improved</a:t>
            </a:r>
          </a:p>
          <a:p>
            <a:r>
              <a:rPr lang="en-US" sz="1700"/>
              <a:t>Prepared for open combat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ainting of a military parade&#10;&#10;AI-generated content may be incorrect.">
            <a:extLst>
              <a:ext uri="{FF2B5EF4-FFF2-40B4-BE49-F238E27FC236}">
                <a16:creationId xmlns:a16="http://schemas.microsoft.com/office/drawing/2014/main" id="{2B258AA4-33C7-B569-FA4D-8DF4C17AF0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46" r="16466" b="-1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British Evacuate Philadelphia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British feared a French naval blockade</a:t>
            </a:r>
          </a:p>
          <a:p>
            <a:r>
              <a:rPr lang="en-US" sz="1700"/>
              <a:t>Decision to leave Philadelphia</a:t>
            </a:r>
          </a:p>
          <a:p>
            <a:r>
              <a:rPr lang="en-US" sz="1700"/>
              <a:t>March back to New York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American General Washington surveys the area, white horse in the background, on the night before the Battle of Princeton">
            <a:extLst>
              <a:ext uri="{FF2B5EF4-FFF2-40B4-BE49-F238E27FC236}">
                <a16:creationId xmlns:a16="http://schemas.microsoft.com/office/drawing/2014/main" id="{7E1652FF-9E76-8FFD-536B-09E8B31BE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33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Rectangle 308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Washington Sees an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100-mile march through New Jersey</a:t>
            </a:r>
          </a:p>
          <a:p>
            <a:r>
              <a:rPr lang="en-US" sz="1700"/>
              <a:t>British vulnerable during retreat</a:t>
            </a:r>
          </a:p>
          <a:p>
            <a:r>
              <a:rPr lang="en-US" sz="1700"/>
              <a:t>Washington planned an attack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55BBEE90-08F1-5BB8-B2A0-DDEEFE616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2" r="16405" b="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The Attack Begins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June 28, 1778</a:t>
            </a:r>
          </a:p>
          <a:p>
            <a:r>
              <a:rPr lang="en-US" sz="1700"/>
              <a:t>5,000 Americans sent to strike rear guard</a:t>
            </a:r>
          </a:p>
          <a:p>
            <a:r>
              <a:rPr lang="en-US" sz="1700"/>
              <a:t>Goal: delay British forces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BB3D2EB9-0FEA-3BC6-4A60-C71A81354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30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General Charles Lee’s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Lee commanded initial attack</a:t>
            </a:r>
          </a:p>
          <a:p>
            <a:r>
              <a:rPr lang="en-US" sz="1700"/>
              <a:t>Confusing orders</a:t>
            </a:r>
          </a:p>
          <a:p>
            <a:r>
              <a:rPr lang="en-US" sz="1700"/>
              <a:t>Disorganized retreat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&quot;Washington at the Battle of Monmouth&quot; (John Ward Dunsmore - 1908)">
            <a:extLst>
              <a:ext uri="{FF2B5EF4-FFF2-40B4-BE49-F238E27FC236}">
                <a16:creationId xmlns:a16="http://schemas.microsoft.com/office/drawing/2014/main" id="{BAF2AC7E-5F59-EFBF-7FD5-FF713D035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" r="4802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Washington Takes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Washington confronted Lee</a:t>
            </a:r>
          </a:p>
          <a:p>
            <a:r>
              <a:rPr lang="en-US" sz="1700"/>
              <a:t>Took control of retreating troops</a:t>
            </a:r>
          </a:p>
          <a:p>
            <a:r>
              <a:rPr lang="en-US" sz="1700"/>
              <a:t>Rallied the army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51E6966-5BCE-A18A-E281-7CB865744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6" r="6578" b="1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820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A Brutal Day of 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Blistering summer heat</a:t>
            </a:r>
          </a:p>
          <a:p>
            <a:r>
              <a:rPr lang="en-US" sz="1700"/>
              <a:t>Battle lasted all day</a:t>
            </a:r>
          </a:p>
          <a:p>
            <a:r>
              <a:rPr lang="en-US" sz="1700"/>
              <a:t>Neither side gained advantage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Molly Pitcher: The heroine of Monmouth (Currier and Ives - Library of Congress)">
            <a:extLst>
              <a:ext uri="{FF2B5EF4-FFF2-40B4-BE49-F238E27FC236}">
                <a16:creationId xmlns:a16="http://schemas.microsoft.com/office/drawing/2014/main" id="{B67B1570-E043-9931-B66C-AF9E9C364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128"/>
          <a:stretch>
            <a:fillRect/>
          </a:stretch>
        </p:blipFill>
        <p:spPr bwMode="auto">
          <a:xfrm>
            <a:off x="1891767" y="10"/>
            <a:ext cx="725223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Molly Pitcher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Legend born at Monmouth</a:t>
            </a:r>
          </a:p>
          <a:p>
            <a:r>
              <a:rPr lang="en-US" sz="1700"/>
              <a:t>Carried water to soldiers</a:t>
            </a:r>
          </a:p>
          <a:p>
            <a:r>
              <a:rPr lang="en-US" sz="1700"/>
              <a:t>Took over cannon when husband fell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389</Words>
  <Application>Microsoft Macintosh PowerPoint</Application>
  <PresentationFormat>On-screen Show (4:3)</PresentationFormat>
  <Paragraphs>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Battle of Monmouth Courthouse (1778)</vt:lpstr>
      <vt:lpstr>After Valley Forge</vt:lpstr>
      <vt:lpstr>British Evacuate Philadelphia</vt:lpstr>
      <vt:lpstr>Washington Sees an Opportunity</vt:lpstr>
      <vt:lpstr>The Attack Begins</vt:lpstr>
      <vt:lpstr>General Charles Lee’s Failure</vt:lpstr>
      <vt:lpstr>Washington Takes Command</vt:lpstr>
      <vt:lpstr>A Brutal Day of Fighting</vt:lpstr>
      <vt:lpstr>Molly Pitcher</vt:lpstr>
      <vt:lpstr>An Encouraging Draw</vt:lpstr>
      <vt:lpstr>Why Monmouth Mattered</vt:lpstr>
      <vt:lpstr>Aftermath and Legacy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Greg Nussbaum</cp:lastModifiedBy>
  <cp:revision>2</cp:revision>
  <dcterms:created xsi:type="dcterms:W3CDTF">2013-01-27T09:14:16Z</dcterms:created>
  <dcterms:modified xsi:type="dcterms:W3CDTF">2026-01-09T16:44:33Z</dcterms:modified>
  <cp:category/>
</cp:coreProperties>
</file>