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717"/>
  </p:normalViewPr>
  <p:slideViewPr>
    <p:cSldViewPr snapToGrid="0" snapToObjects="1">
      <p:cViewPr varScale="1">
        <p:scale>
          <a:sx n="93" d="100"/>
          <a:sy n="93" d="100"/>
        </p:scale>
        <p:origin x="2104" y="4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aboutamerica.com/american-history/revolutionary-war/causes-of-the-revolutionary-war/thomas-paine-and-common-sense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aboutamerica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ortrait of a person in a black coat&#10;&#10;AI-generated content may be incorrect.">
            <a:extLst>
              <a:ext uri="{FF2B5EF4-FFF2-40B4-BE49-F238E27FC236}">
                <a16:creationId xmlns:a16="http://schemas.microsoft.com/office/drawing/2014/main" id="{B3FDB7FB-9090-1AA7-5340-E23A98B365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27423"/>
          <a:stretch>
            <a:fillRect/>
          </a:stretch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551" y="743447"/>
            <a:ext cx="2584324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500"/>
              <a:t>Thomas Paine</a:t>
            </a:r>
          </a:p>
        </p:txBody>
      </p:sp>
      <p:sp>
        <p:nvSpPr>
          <p:cNvPr id="6" name="AutoShape 4" descr="undefined">
            <a:extLst>
              <a:ext uri="{FF2B5EF4-FFF2-40B4-BE49-F238E27FC236}">
                <a16:creationId xmlns:a16="http://schemas.microsoft.com/office/drawing/2014/main" id="{AE0787B6-1297-5068-1C4E-968A4D9CD5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A statue of liberty and a map&#10;&#10;AI-generated content may be incorrect.">
            <a:extLst>
              <a:ext uri="{FF2B5EF4-FFF2-40B4-BE49-F238E27FC236}">
                <a16:creationId xmlns:a16="http://schemas.microsoft.com/office/drawing/2014/main" id="{39B951B2-83A2-6396-B352-1B8DC0342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427" y="193722"/>
            <a:ext cx="1380367" cy="10994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The Crisis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713F8019-5F19-39BC-B5E1-92569CDF1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8" b="11256"/>
          <a:stretch>
            <a:fillRect/>
          </a:stretch>
        </p:blipFill>
        <p:spPr bwMode="auto">
          <a:xfrm>
            <a:off x="20" y="10"/>
            <a:ext cx="520227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Written during the Revolutionary War</a:t>
            </a:r>
          </a:p>
          <a:p>
            <a:r>
              <a:rPr lang="en-US" sz="1700"/>
              <a:t>Inspired the Continental Army</a:t>
            </a:r>
          </a:p>
          <a:p>
            <a:r>
              <a:rPr lang="en-US" sz="1700"/>
              <a:t>Boosted morale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509" y="723898"/>
            <a:ext cx="4501582" cy="1495425"/>
          </a:xfrm>
        </p:spPr>
        <p:txBody>
          <a:bodyPr>
            <a:normAutofit/>
          </a:bodyPr>
          <a:lstStyle/>
          <a:p>
            <a:r>
              <a:rPr lang="en-US" sz="3500"/>
              <a:t>Famous Quote from The Crisis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510" y="2405067"/>
            <a:ext cx="4501582" cy="3729034"/>
          </a:xfrm>
        </p:spPr>
        <p:txBody>
          <a:bodyPr>
            <a:normAutofit/>
          </a:bodyPr>
          <a:lstStyle/>
          <a:p>
            <a:r>
              <a:rPr lang="en-US" sz="1700"/>
              <a:t>“These are the times that try men's souls…”</a:t>
            </a:r>
          </a:p>
          <a:p>
            <a:r>
              <a:rPr lang="en-US" sz="1700"/>
              <a:t>Encouraged perseverance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F3B7C422-5D30-9448-C8C3-964B686E3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" r="12023" b="-1"/>
          <a:stretch>
            <a:fillRect/>
          </a:stretch>
        </p:blipFill>
        <p:spPr bwMode="auto">
          <a:xfrm>
            <a:off x="5399580" y="10"/>
            <a:ext cx="374442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French Revolution - Wikipedia">
            <a:extLst>
              <a:ext uri="{FF2B5EF4-FFF2-40B4-BE49-F238E27FC236}">
                <a16:creationId xmlns:a16="http://schemas.microsoft.com/office/drawing/2014/main" id="{5C1029A1-7B8B-AE7D-AB4D-96B0F94C2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8" r="11443" b="-2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3" name="Rectangle 1127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Work in France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Supported the French Revolution</a:t>
            </a:r>
          </a:p>
          <a:p>
            <a:r>
              <a:rPr lang="en-US" sz="1700"/>
              <a:t>Worked on French-American affairs</a:t>
            </a:r>
          </a:p>
          <a:p>
            <a:r>
              <a:rPr lang="en-US" sz="1700"/>
              <a:t>Published The Rights of Man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5" name="Rectangle 1229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05EE0B81-0468-CE30-FD18-65FFF0D9F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38" b="21687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7" name="Rectangle 1229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The Rights of 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Defended revolution</a:t>
            </a:r>
          </a:p>
          <a:p>
            <a:r>
              <a:rPr lang="en-US" sz="1700"/>
              <a:t>Criticized monarchy</a:t>
            </a:r>
          </a:p>
          <a:p>
            <a:r>
              <a:rPr lang="en-US" sz="1700"/>
              <a:t>Made Paine famous in Europe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21" name="Rectangle 1332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6" name="Picture 4" descr="undefined">
            <a:extLst>
              <a:ext uri="{FF2B5EF4-FFF2-40B4-BE49-F238E27FC236}">
                <a16:creationId xmlns:a16="http://schemas.microsoft.com/office/drawing/2014/main" id="{44A5D6E1-0539-B5DD-AF4F-AD56B7E3E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3" r="17539" b="-1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3" name="Rectangle 1332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Fall from Favor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Political shifts in France</a:t>
            </a:r>
          </a:p>
          <a:p>
            <a:r>
              <a:rPr lang="en-US" sz="1700"/>
              <a:t>Arrested and imprisoned</a:t>
            </a:r>
          </a:p>
          <a:p>
            <a:r>
              <a:rPr lang="en-US" sz="1700"/>
              <a:t>Escaped execution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3" name="Rectangle 14342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5" name="Rectangle 14344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8086" y="0"/>
            <a:ext cx="5565913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0349" y="609600"/>
            <a:ext cx="3105011" cy="133083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t>The Age of Reason</a:t>
            </a:r>
            <a:endParaRPr lang="en-US"/>
          </a:p>
        </p:txBody>
      </p:sp>
      <p:pic>
        <p:nvPicPr>
          <p:cNvPr id="14338" name="Picture 2" descr="Title page from The Age of Reason. All text is center-aligned. Reads as follows: THE [line break] AGE [line break] OF [line break] REASON; [line break] BEING [line break] AN INVESTIGATION [line break] OF [line break] TRUE and FABULOUS THEOLOGY. [horizontal line] BY THOMAS PAINE, [line break] secretary for foreign affairs to congress in the american war, [line break] and author of the works entitled, [line break] COMMON SENSE, AND RIGHTS OF MAN, &amp;c. [horizontal line] PARIS: [line break] PRINTED BY BARROIS. [line break] LONDON: Sold by D. I. Eaton, at the Cock and Swine, No. 74, Newgate-ftreet. [line break] 1794. [horizontal line] PRICE TWO SHILLINGS.">
            <a:extLst>
              <a:ext uri="{FF2B5EF4-FFF2-40B4-BE49-F238E27FC236}">
                <a16:creationId xmlns:a16="http://schemas.microsoft.com/office/drawing/2014/main" id="{35ED90BA-9AAB-2711-7AC5-03F5FFC31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1" r="-1" b="-1"/>
          <a:stretch>
            <a:fillRect/>
          </a:stretch>
        </p:blipFill>
        <p:spPr bwMode="auto">
          <a:xfrm>
            <a:off x="20" y="10"/>
            <a:ext cx="5176278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0348" y="2194102"/>
            <a:ext cx="3105010" cy="3908586"/>
          </a:xfrm>
        </p:spPr>
        <p:txBody>
          <a:bodyPr>
            <a:normAutofit/>
          </a:bodyPr>
          <a:lstStyle/>
          <a:p>
            <a:r>
              <a:rPr lang="en-US" sz="1700"/>
              <a:t>Criticized organized religion</a:t>
            </a:r>
          </a:p>
          <a:p>
            <a:r>
              <a:rPr lang="en-US" sz="1700"/>
              <a:t>Alienated supporters</a:t>
            </a:r>
          </a:p>
          <a:p>
            <a:r>
              <a:rPr lang="en-US" sz="1700"/>
              <a:t>Damaged reputation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9" name="Rectangle 1536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4" name="Picture 4" descr="undefined">
            <a:extLst>
              <a:ext uri="{FF2B5EF4-FFF2-40B4-BE49-F238E27FC236}">
                <a16:creationId xmlns:a16="http://schemas.microsoft.com/office/drawing/2014/main" id="{A61DE6BF-80FB-D104-4F4E-957BEB709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9" r="-1" b="21696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1" name="Rectangle 1537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Return to America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Politically isolated</a:t>
            </a:r>
          </a:p>
          <a:p>
            <a:r>
              <a:rPr lang="en-US" sz="1700"/>
              <a:t>Ignored by former allies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Death and Legacy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Died in 1809 in New York City</a:t>
            </a:r>
          </a:p>
          <a:p>
            <a:r>
              <a:t>Only six attended his funeral</a:t>
            </a:r>
          </a:p>
          <a:p>
            <a:r>
              <a:t>Ideas influenced democracy worldwide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8F5CB-B443-E5C4-8ECA-9ED145FC4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31C7C-6206-9D72-1C9A-4F00086F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3566" y="1091140"/>
            <a:ext cx="4629150" cy="642938"/>
          </a:xfrm>
        </p:spPr>
        <p:txBody>
          <a:bodyPr>
            <a:normAutofit fontScale="90000"/>
          </a:bodyPr>
          <a:lstStyle/>
          <a:p>
            <a:r>
              <a:rPr lang="en-US" sz="3713" dirty="0" err="1">
                <a:latin typeface="Aldhabi" panose="01000000000000000000" pitchFamily="2" charset="-78"/>
                <a:cs typeface="Aldhabi" panose="01000000000000000000" pitchFamily="2" charset="-78"/>
              </a:rPr>
              <a:t>LearnAboutAmerica.com</a:t>
            </a:r>
            <a:endParaRPr lang="en-US" sz="3713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5" name="Picture 4" descr="A statue of liberty and a map&#10;&#10;AI-generated content may be incorrect.">
            <a:extLst>
              <a:ext uri="{FF2B5EF4-FFF2-40B4-BE49-F238E27FC236}">
                <a16:creationId xmlns:a16="http://schemas.microsoft.com/office/drawing/2014/main" id="{E9718DD3-CB30-E07B-AC60-BA741A31C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112"/>
            <a:ext cx="1380367" cy="1099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92462-04E8-5DC0-FB8D-4B1F16BB0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*For our presentations, lesson plans, articles,  printables, interactives, stories, and games related to the Declaration of Independence, please visit: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https://learnaboutamerica.com/american-history/revolutionary-war/causes-of-the-revolutionary-war/thomas-paine-and-common-sense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 For the greatest American History website for teachers, parents, and students, visit: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https://learnaboutamerica.com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288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8086" y="0"/>
            <a:ext cx="5565913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0349" y="609600"/>
            <a:ext cx="3105011" cy="133083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t>Early Life in England</a:t>
            </a:r>
            <a:endParaRPr lang="en-US"/>
          </a:p>
        </p:txBody>
      </p:sp>
      <p:pic>
        <p:nvPicPr>
          <p:cNvPr id="2050" name="Picture 2" descr="How Thomas Paine Betrayed America - Christian Heritage Fellowship, Inc.">
            <a:extLst>
              <a:ext uri="{FF2B5EF4-FFF2-40B4-BE49-F238E27FC236}">
                <a16:creationId xmlns:a16="http://schemas.microsoft.com/office/drawing/2014/main" id="{1F0329AC-341B-4732-C694-0B8C4A961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2" r="7150"/>
          <a:stretch>
            <a:fillRect/>
          </a:stretch>
        </p:blipFill>
        <p:spPr bwMode="auto">
          <a:xfrm>
            <a:off x="20" y="10"/>
            <a:ext cx="5176278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0348" y="2194102"/>
            <a:ext cx="3105010" cy="3908586"/>
          </a:xfrm>
        </p:spPr>
        <p:txBody>
          <a:bodyPr>
            <a:normAutofit/>
          </a:bodyPr>
          <a:lstStyle/>
          <a:p>
            <a:r>
              <a:rPr lang="en-US" sz="1700"/>
              <a:t>Born in England in 1737</a:t>
            </a:r>
          </a:p>
          <a:p>
            <a:r>
              <a:rPr lang="en-US" sz="1700"/>
              <a:t>Son of uneducated farmers</a:t>
            </a:r>
          </a:p>
          <a:p>
            <a:r>
              <a:rPr lang="en-US" sz="1700"/>
              <a:t>Apprentice in his father’s corset-making business</a:t>
            </a:r>
          </a:p>
          <a:p>
            <a:r>
              <a:rPr lang="en-US" sz="1700"/>
              <a:t>Later worked as a merchant seaman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B9EF055-2758-A0B6-C208-EC0DEF0CA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5766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Early Adulthood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Started his own corset business</a:t>
            </a:r>
          </a:p>
          <a:p>
            <a:r>
              <a:rPr lang="en-US" sz="1700"/>
              <a:t>Married Mary Lambert in 1759</a:t>
            </a:r>
          </a:p>
          <a:p>
            <a:r>
              <a:rPr lang="en-US" sz="1700"/>
              <a:t>She died during childbirth</a:t>
            </a:r>
          </a:p>
          <a:p>
            <a:r>
              <a:rPr lang="en-US" sz="1700"/>
              <a:t>Faced personal hardship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40c Thomas Paine single | National Postal Museum">
            <a:extLst>
              <a:ext uri="{FF2B5EF4-FFF2-40B4-BE49-F238E27FC236}">
                <a16:creationId xmlns:a16="http://schemas.microsoft.com/office/drawing/2014/main" id="{C05DE40F-91B6-17ED-746B-73D0E22C7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6" r="2" b="7021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410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Political Awakening in England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Worked as a servant, teacher, and tax collector</a:t>
            </a:r>
          </a:p>
          <a:p>
            <a:r>
              <a:rPr lang="en-US" sz="1700"/>
              <a:t>Married Elizabeth Ollive in 1771</a:t>
            </a:r>
          </a:p>
          <a:p>
            <a:r>
              <a:rPr lang="en-US" sz="1700"/>
              <a:t>Involved in local politics in Lewes</a:t>
            </a:r>
          </a:p>
          <a:p>
            <a:r>
              <a:rPr lang="en-US" sz="1700"/>
              <a:t>Published The Case of the Officers of Excise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3299" y="490537"/>
            <a:ext cx="3968748" cy="1628775"/>
          </a:xfrm>
        </p:spPr>
        <p:txBody>
          <a:bodyPr anchor="b">
            <a:normAutofit/>
          </a:bodyPr>
          <a:lstStyle/>
          <a:p>
            <a:r>
              <a:rPr lang="en-US" sz="3500"/>
              <a:t>Meeting Benjamin Franklin</a:t>
            </a:r>
          </a:p>
        </p:txBody>
      </p:sp>
      <p:pic>
        <p:nvPicPr>
          <p:cNvPr id="5122" name="Picture 2" descr="5-cent Franklin Stamp | National Postal Museum">
            <a:extLst>
              <a:ext uri="{FF2B5EF4-FFF2-40B4-BE49-F238E27FC236}">
                <a16:creationId xmlns:a16="http://schemas.microsoft.com/office/drawing/2014/main" id="{ED226B69-6F05-8E20-9763-40FD86B26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9" r="10025" b="1"/>
          <a:stretch>
            <a:fillRect/>
          </a:stretch>
        </p:blipFill>
        <p:spPr bwMode="auto">
          <a:xfrm>
            <a:off x="1" y="1587"/>
            <a:ext cx="4571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3300" y="2614612"/>
            <a:ext cx="3968747" cy="3752849"/>
          </a:xfrm>
        </p:spPr>
        <p:txBody>
          <a:bodyPr>
            <a:normAutofit/>
          </a:bodyPr>
          <a:lstStyle/>
          <a:p>
            <a:r>
              <a:rPr lang="en-US" sz="1600"/>
              <a:t>Met Benjamin Franklin in 1772</a:t>
            </a:r>
          </a:p>
          <a:p>
            <a:r>
              <a:rPr lang="en-US" sz="1600"/>
              <a:t>Encouraged to move to America</a:t>
            </a:r>
          </a:p>
          <a:p>
            <a:r>
              <a:rPr lang="en-US" sz="1600"/>
              <a:t>Received a letter of recommendation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First Meeting of the First Continental Congress, September 5, 1774">
            <a:extLst>
              <a:ext uri="{FF2B5EF4-FFF2-40B4-BE49-F238E27FC236}">
                <a16:creationId xmlns:a16="http://schemas.microsoft.com/office/drawing/2014/main" id="{4ADB48F3-3943-DDF4-A55E-97F7DF8DA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6" r="12955" b="-1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Rectangle 615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Journey to America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Arrived in Philadelphia on November 30, 1774</a:t>
            </a:r>
          </a:p>
          <a:p>
            <a:r>
              <a:rPr lang="en-US" sz="1700"/>
              <a:t>Nearly died from typhoid fever</a:t>
            </a:r>
          </a:p>
          <a:p>
            <a:r>
              <a:rPr lang="en-US" sz="1700"/>
              <a:t>Recovered after six weeks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undefined">
            <a:extLst>
              <a:ext uri="{FF2B5EF4-FFF2-40B4-BE49-F238E27FC236}">
                <a16:creationId xmlns:a16="http://schemas.microsoft.com/office/drawing/2014/main" id="{BFE08F9B-58DC-BC3E-890C-ED5487CBC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88" b="20027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Rectangle 717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Common Sense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Published anonymously on January 10, 1776</a:t>
            </a:r>
          </a:p>
          <a:p>
            <a:r>
              <a:rPr lang="en-US" sz="1700"/>
              <a:t>Argued strongly for independence</a:t>
            </a:r>
          </a:p>
          <a:p>
            <a:r>
              <a:rPr lang="en-US" sz="1700"/>
              <a:t>Written in clear, simple language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When pamphlets were media of choice">
            <a:extLst>
              <a:ext uri="{FF2B5EF4-FFF2-40B4-BE49-F238E27FC236}">
                <a16:creationId xmlns:a16="http://schemas.microsoft.com/office/drawing/2014/main" id="{76ED5D03-2415-47C5-C86C-1F1EB200B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9" r="23986" b="2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Rectangle 820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Impact of Common Sense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Spread rapidly among colonists</a:t>
            </a:r>
          </a:p>
          <a:p>
            <a:r>
              <a:rPr lang="en-US" sz="1700"/>
              <a:t>Influenced public opinion</a:t>
            </a:r>
          </a:p>
          <a:p>
            <a:r>
              <a:rPr lang="en-US" sz="1700"/>
              <a:t>Top-selling pamphlet of the 18th century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4425</TotalTime>
  <Words>329</Words>
  <Application>Microsoft Macintosh PowerPoint</Application>
  <PresentationFormat>On-screen Show (4:3)</PresentationFormat>
  <Paragraphs>68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Aldhabi</vt:lpstr>
      <vt:lpstr>Arial</vt:lpstr>
      <vt:lpstr>Calibri</vt:lpstr>
      <vt:lpstr>Office Theme</vt:lpstr>
      <vt:lpstr>Thomas Paine</vt:lpstr>
      <vt:lpstr>LearnAboutAmerica.com</vt:lpstr>
      <vt:lpstr>Early Life in England</vt:lpstr>
      <vt:lpstr>Early Adulthood</vt:lpstr>
      <vt:lpstr>Political Awakening in England</vt:lpstr>
      <vt:lpstr>Meeting Benjamin Franklin</vt:lpstr>
      <vt:lpstr>Journey to America</vt:lpstr>
      <vt:lpstr>Common Sense</vt:lpstr>
      <vt:lpstr>Impact of Common Sense</vt:lpstr>
      <vt:lpstr>The Crisis</vt:lpstr>
      <vt:lpstr>Famous Quote from The Crisis</vt:lpstr>
      <vt:lpstr>Work in France</vt:lpstr>
      <vt:lpstr>The Rights of Man</vt:lpstr>
      <vt:lpstr>Fall from Favor</vt:lpstr>
      <vt:lpstr>The Age of Reason</vt:lpstr>
      <vt:lpstr>Return to America</vt:lpstr>
      <vt:lpstr>Death and Legacy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Greg Nussbaum</cp:lastModifiedBy>
  <cp:revision>3</cp:revision>
  <dcterms:created xsi:type="dcterms:W3CDTF">2013-01-27T09:14:16Z</dcterms:created>
  <dcterms:modified xsi:type="dcterms:W3CDTF">2026-01-02T18:24:20Z</dcterms:modified>
  <cp:category/>
</cp:coreProperties>
</file>