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17"/>
  </p:normalViewPr>
  <p:slideViewPr>
    <p:cSldViewPr snapToGrid="0" snapToObjects="1">
      <p:cViewPr varScale="1">
        <p:scale>
          <a:sx n="93" d="100"/>
          <a:sy n="93" d="100"/>
        </p:scale>
        <p:origin x="89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4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This presentation explains how the Battles of Trenton and Princeton revived Patriot morale and changed the course of the Revolutionary War.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this victory mattered more for morale than strategy.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Trenton convinced many Americans that victory was still possible.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Cornwallis’s confidence and expectations.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Washington’s clever deception and escape maneuver.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Washington’s leadership and the turning point of the battle.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Conclude by explaining how Trenton and Princeton together changed the course of the war.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that by late 1776 the Revolution appeared close to failure, with defeats piling up and enlistments 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the desperate condition of Washington’s army and the sense that defeat seemed inevitable.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who the Hessians were and why they underestimated the Continental Army.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the danger and boldness of attacking in winter after a retreat.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weather made the crossing extremely difficult and dangerous.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Washington’s encouragement of his men and the hardship they endured.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the element of surprise was critical to the American success.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the street fighting and how American artillery controlled the 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aboutamerica.com/american-history/revolutionary-war/battles-of-the-revolutionary-war/the-battle-of-trento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aboutameric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ashington Crossing the Delaware River. ">
            <a:extLst>
              <a:ext uri="{FF2B5EF4-FFF2-40B4-BE49-F238E27FC236}">
                <a16:creationId xmlns:a16="http://schemas.microsoft.com/office/drawing/2014/main" id="{A971BE77-F4CF-32CE-9EDA-55AC07CC5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12780"/>
          <a:stretch>
            <a:fillRect/>
          </a:stretch>
        </p:blipFill>
        <p:spPr bwMode="auto">
          <a:xfrm>
            <a:off x="1891768" y="10"/>
            <a:ext cx="72522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171" y="743447"/>
            <a:ext cx="298003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/>
              <a:t>A New Hope: Trenton and Princeton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E69E-2BCA-14DD-582F-0D2B28F04FD6}"/>
              </a:ext>
            </a:extLst>
          </p:cNvPr>
          <p:cNvSpPr txBox="1"/>
          <p:nvPr/>
        </p:nvSpPr>
        <p:spPr>
          <a:xfrm>
            <a:off x="374073" y="5763491"/>
            <a:ext cx="3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learnaboutamerica.com</a:t>
            </a:r>
            <a:endParaRPr lang="en-US" dirty="0"/>
          </a:p>
        </p:txBody>
      </p:sp>
      <p:pic>
        <p:nvPicPr>
          <p:cNvPr id="7" name="Picture 6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443E09DC-0688-9468-EF4A-E6A4CA5C6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436" y="193722"/>
            <a:ext cx="1380367" cy="109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American General Washington commands medical attention for wounded Hessian Colonel Rall">
            <a:extLst>
              <a:ext uri="{FF2B5EF4-FFF2-40B4-BE49-F238E27FC236}">
                <a16:creationId xmlns:a16="http://schemas.microsoft.com/office/drawing/2014/main" id="{D44E2924-667D-2C36-E7EE-B1BC17EF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r="16326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92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Battle of Trenton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Cannons placed on King and Queen Streets</a:t>
            </a:r>
          </a:p>
          <a:p>
            <a:r>
              <a:rPr lang="en-US" sz="1700"/>
              <a:t>Hessians trapped and surrounded</a:t>
            </a:r>
          </a:p>
          <a:p>
            <a:r>
              <a:rPr lang="en-US" sz="1700"/>
              <a:t>Majority forced to surrender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inting of a person holding flags&#10;&#10;AI-generated content may be incorrect.">
            <a:extLst>
              <a:ext uri="{FF2B5EF4-FFF2-40B4-BE49-F238E27FC236}">
                <a16:creationId xmlns:a16="http://schemas.microsoft.com/office/drawing/2014/main" id="{51D757FA-2B31-AEFC-24CC-25A9D3692A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3" r="11188" b="2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Results at Trenton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2 Americans killed, 5 wounded</a:t>
            </a:r>
          </a:p>
          <a:p>
            <a:r>
              <a:rPr lang="en-US" sz="1700"/>
              <a:t>Nearly 900 Hessians captured</a:t>
            </a:r>
          </a:p>
          <a:p>
            <a:r>
              <a:rPr lang="en-US" sz="1700"/>
              <a:t>All Hessian colonels killed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New Jersey State Quarter">
            <a:extLst>
              <a:ext uri="{FF2B5EF4-FFF2-40B4-BE49-F238E27FC236}">
                <a16:creationId xmlns:a16="http://schemas.microsoft.com/office/drawing/2014/main" id="{63A30604-E951-C65D-9737-13A5E28FB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r="2" b="5147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A Boost to Patriot Morale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Army confidence restored</a:t>
            </a:r>
          </a:p>
          <a:p>
            <a:r>
              <a:rPr lang="en-US" sz="1700"/>
              <a:t>Public support increased</a:t>
            </a:r>
          </a:p>
          <a:p>
            <a:r>
              <a:rPr lang="en-US" sz="1700"/>
              <a:t>Revolution saved from collapse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harles Cornwallis | American Battlefield Trust">
            <a:extLst>
              <a:ext uri="{FF2B5EF4-FFF2-40B4-BE49-F238E27FC236}">
                <a16:creationId xmlns:a16="http://schemas.microsoft.com/office/drawing/2014/main" id="{04BD6672-2C6E-0F0B-BFB5-184AAC82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r="5292" b="2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Cornwallis Responds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British General Cornwallis sent to Trenton</a:t>
            </a:r>
          </a:p>
          <a:p>
            <a:r>
              <a:rPr lang="en-US" sz="1700"/>
              <a:t>Arrived January 2, 1777</a:t>
            </a:r>
          </a:p>
          <a:p>
            <a:r>
              <a:rPr lang="en-US" sz="1700"/>
              <a:t>Expected Washington to retreat again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D7944FD8-0EF1-77F9-A09E-27BD79E89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7" r="702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Washington’s Night Escape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Campfires left burning</a:t>
            </a:r>
          </a:p>
          <a:p>
            <a:r>
              <a:rPr lang="en-US" sz="1700"/>
              <a:t>Wagon wheels muffled</a:t>
            </a:r>
          </a:p>
          <a:p>
            <a:r>
              <a:rPr lang="en-US" sz="1700"/>
              <a:t>Army slipped past British lines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7BC21E4-D8A7-4F72-731C-BB3E1CFC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10814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 dirty="0"/>
              <a:t>Battle of Princeton</a:t>
            </a:r>
            <a:br>
              <a:rPr lang="en-US" sz="3500" dirty="0"/>
            </a:br>
            <a:r>
              <a:rPr lang="en-US" sz="3500" dirty="0"/>
              <a:t>Jan. 3, 1777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 dirty="0"/>
              <a:t>Skirmishes near farms and the College of New Jersey</a:t>
            </a:r>
          </a:p>
          <a:p>
            <a:r>
              <a:rPr lang="en-US" sz="1700" dirty="0"/>
              <a:t>Washington personally led troops</a:t>
            </a:r>
          </a:p>
          <a:p>
            <a:r>
              <a:rPr lang="en-US" sz="1700" dirty="0"/>
              <a:t>British lines broken</a:t>
            </a:r>
          </a:p>
          <a:p>
            <a:r>
              <a:rPr lang="en-US" sz="1700" dirty="0"/>
              <a:t>Considered a minor Patriot victory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American General Washington surveys the area, white horse in the background, on the night before the Battle of Princeton">
            <a:extLst>
              <a:ext uri="{FF2B5EF4-FFF2-40B4-BE49-F238E27FC236}">
                <a16:creationId xmlns:a16="http://schemas.microsoft.com/office/drawing/2014/main" id="{493A4E72-48F7-8690-8C59-2747B3F2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33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Driving the British from New Jersey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British retreated from much of New Jersey</a:t>
            </a:r>
          </a:p>
          <a:p>
            <a:r>
              <a:rPr lang="en-US" sz="1700"/>
              <a:t>Second consecutive Patriot victory</a:t>
            </a:r>
          </a:p>
          <a:p>
            <a:r>
              <a:rPr lang="en-US" sz="1700"/>
              <a:t>Washington proved his leadership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5CB-B443-E5C4-8ECA-9ED145FC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1C7C-6206-9D72-1C9A-4F00086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566" y="301431"/>
            <a:ext cx="4629150" cy="642938"/>
          </a:xfrm>
        </p:spPr>
        <p:txBody>
          <a:bodyPr>
            <a:normAutofit fontScale="90000"/>
          </a:bodyPr>
          <a:lstStyle/>
          <a:p>
            <a:r>
              <a:rPr lang="en-US" sz="3713" dirty="0" err="1">
                <a:latin typeface="Aldhabi" panose="01000000000000000000" pitchFamily="2" charset="-78"/>
                <a:cs typeface="Aldhabi" panose="01000000000000000000" pitchFamily="2" charset="-78"/>
              </a:rPr>
              <a:t>LearnAboutAmerica.com</a:t>
            </a:r>
            <a:endParaRPr lang="en-US" sz="3713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E9718DD3-CB30-E07B-AC60-BA741A3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112"/>
            <a:ext cx="1380367" cy="109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2462-04E8-5DC0-FB8D-4B1F16BB0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*For our presentations, lesson plans, articles,  printables, interactives, stories, and games related to the battles at Trenton and Princeton, please visit: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https://learnaboutamerica.com/american-history/revolutionary-war/battles-of-the-revolutionary-war/the-battle-of-trenton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For the greatest American History website for teachers, parents, and students, visit: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https://learnaboutamerica.com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attle of Long Island - Wikipedia">
            <a:extLst>
              <a:ext uri="{FF2B5EF4-FFF2-40B4-BE49-F238E27FC236}">
                <a16:creationId xmlns:a16="http://schemas.microsoft.com/office/drawing/2014/main" id="{1D623FEF-6DBF-E84D-6C44-27A7708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70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1776: A Brutal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Patriot morale was extremely low</a:t>
            </a:r>
          </a:p>
          <a:p>
            <a:r>
              <a:rPr lang="en-US" sz="1700"/>
              <a:t>Continental Army suffered defeats in New York</a:t>
            </a:r>
          </a:p>
          <a:p>
            <a:r>
              <a:rPr lang="en-US" sz="1700"/>
              <a:t>Washington retreated across New Jersey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e Battles of Trenton and Princeton: Turning Points of the American  Revolution | NJ Spotlight News">
            <a:extLst>
              <a:ext uri="{FF2B5EF4-FFF2-40B4-BE49-F238E27FC236}">
                <a16:creationId xmlns:a16="http://schemas.microsoft.com/office/drawing/2014/main" id="{3D0DCDDB-24DE-FF17-95FA-1870C6235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15575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Retreat to the Delaware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Continental Army crossed into Pennsylvania</a:t>
            </a:r>
          </a:p>
          <a:p>
            <a:r>
              <a:rPr lang="en-US" sz="1700"/>
              <a:t>Army was exhausted, hungry, and poorly supplied</a:t>
            </a:r>
          </a:p>
          <a:p>
            <a:r>
              <a:rPr lang="en-US" sz="1700"/>
              <a:t>British and Hessian forces occupied New Jersey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Why Germans Fought in the Revolutionary War—for the British">
            <a:extLst>
              <a:ext uri="{FF2B5EF4-FFF2-40B4-BE49-F238E27FC236}">
                <a16:creationId xmlns:a16="http://schemas.microsoft.com/office/drawing/2014/main" id="{BB236FA5-DCF6-4069-AE6F-2E18BA7D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1" r="18705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The Hessians at Trenton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Three Hessian regiments in Trenton, NJ</a:t>
            </a:r>
          </a:p>
          <a:p>
            <a:r>
              <a:rPr lang="en-US" sz="1700"/>
              <a:t>About 1,400 soldiers</a:t>
            </a:r>
          </a:p>
          <a:p>
            <a:r>
              <a:rPr lang="en-US" sz="1700"/>
              <a:t>Confident and unprepared for attack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merican General Washington and valet William Lee near the Hudson River">
            <a:extLst>
              <a:ext uri="{FF2B5EF4-FFF2-40B4-BE49-F238E27FC236}">
                <a16:creationId xmlns:a16="http://schemas.microsoft.com/office/drawing/2014/main" id="{3A7B109E-8DF5-8130-31A9-5EC2C8D77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6745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Washington’s Bold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Surprise attack planned for December 26, 1776</a:t>
            </a:r>
          </a:p>
          <a:p>
            <a:r>
              <a:rPr lang="en-US" sz="1700"/>
              <a:t>Attack from three directions</a:t>
            </a:r>
          </a:p>
          <a:p>
            <a:r>
              <a:rPr lang="en-US" sz="1700"/>
              <a:t>Risky winter operation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General George Washington Crossing the Delaware Quarter">
            <a:extLst>
              <a:ext uri="{FF2B5EF4-FFF2-40B4-BE49-F238E27FC236}">
                <a16:creationId xmlns:a16="http://schemas.microsoft.com/office/drawing/2014/main" id="{8B1E74C8-E488-24F3-66A6-70F8681D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r="2" b="1556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Crossing the Delaware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Sleet and snow delayed the crossing</a:t>
            </a:r>
          </a:p>
          <a:p>
            <a:r>
              <a:rPr lang="en-US" sz="1700"/>
              <a:t>Army crossed in Durham boats</a:t>
            </a:r>
          </a:p>
          <a:p>
            <a:r>
              <a:rPr lang="en-US" sz="1700"/>
              <a:t>Artillery and horses ferried across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Amazon.com: March To Trenton 1776 Ncontinental Soldiers Under Gen George  Washington Marching To Trenton New Jersey For A Suprise Attack On The  Hessian Forces Stationed There December 1776 Line Engraving 19Th Cent:">
            <a:extLst>
              <a:ext uri="{FF2B5EF4-FFF2-40B4-BE49-F238E27FC236}">
                <a16:creationId xmlns:a16="http://schemas.microsoft.com/office/drawing/2014/main" id="{21BF15A2-546F-FAAB-2B3F-41CAF04D9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20414" b="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A Nine-Mile March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March began around 4:00 AM</a:t>
            </a:r>
          </a:p>
          <a:p>
            <a:r>
              <a:rPr lang="en-US" sz="1700"/>
              <a:t>Soldiers lacked shoes</a:t>
            </a:r>
          </a:p>
          <a:p>
            <a:r>
              <a:rPr lang="en-US" sz="1700"/>
              <a:t>Many bled from their feet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Battle of Trenton">
            <a:extLst>
              <a:ext uri="{FF2B5EF4-FFF2-40B4-BE49-F238E27FC236}">
                <a16:creationId xmlns:a16="http://schemas.microsoft.com/office/drawing/2014/main" id="{33BDB260-5C51-91E3-C2FA-79B8825F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r="7693" b="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First Shots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Battle began north of Trenton</a:t>
            </a:r>
          </a:p>
          <a:p>
            <a:r>
              <a:rPr lang="en-US" sz="1700"/>
              <a:t>Hessian outpost retreated</a:t>
            </a:r>
          </a:p>
          <a:p>
            <a:r>
              <a:rPr lang="en-US" sz="1700"/>
              <a:t>Surprise achieved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538</Words>
  <Application>Microsoft Macintosh PowerPoint</Application>
  <PresentationFormat>On-screen Show (4:3)</PresentationFormat>
  <Paragraphs>80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Aldhabi</vt:lpstr>
      <vt:lpstr>Arial</vt:lpstr>
      <vt:lpstr>Calibri</vt:lpstr>
      <vt:lpstr>Office Theme</vt:lpstr>
      <vt:lpstr>A New Hope: Trenton and Princeton</vt:lpstr>
      <vt:lpstr>LearnAboutAmerica.com</vt:lpstr>
      <vt:lpstr>1776: A Brutal Year</vt:lpstr>
      <vt:lpstr>Retreat to the Delaware</vt:lpstr>
      <vt:lpstr>The Hessians at Trenton</vt:lpstr>
      <vt:lpstr>Washington’s Bold Plan</vt:lpstr>
      <vt:lpstr>Crossing the Delaware</vt:lpstr>
      <vt:lpstr>A Nine-Mile March</vt:lpstr>
      <vt:lpstr>First Shots</vt:lpstr>
      <vt:lpstr>Battle of Trenton</vt:lpstr>
      <vt:lpstr>Results at Trenton</vt:lpstr>
      <vt:lpstr>A Boost to Patriot Morale</vt:lpstr>
      <vt:lpstr>Cornwallis Responds</vt:lpstr>
      <vt:lpstr>Washington’s Night Escape</vt:lpstr>
      <vt:lpstr>Battle of Princeton Jan. 3, 1777</vt:lpstr>
      <vt:lpstr>Driving the British from New Jersey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2</cp:revision>
  <dcterms:created xsi:type="dcterms:W3CDTF">2013-01-27T09:14:16Z</dcterms:created>
  <dcterms:modified xsi:type="dcterms:W3CDTF">2026-01-06T20:46:37Z</dcterms:modified>
  <cp:category/>
</cp:coreProperties>
</file>